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3"/>
  </p:notesMasterIdLst>
  <p:sldIdLst>
    <p:sldId id="256" r:id="rId2"/>
    <p:sldId id="26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BAF711-13AF-42A3-AD33-EC9A9E8423DD}" type="datetimeFigureOut">
              <a:rPr lang="fr-FR" smtClean="0"/>
              <a:t>21/05/2025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AB3153-1F77-4CE4-8FC9-0D5DE11844C7}" type="slidenum">
              <a:rPr lang="fr-FR" smtClean="0"/>
              <a:t>‹N°›</a:t>
            </a:fld>
            <a:endParaRPr lang="fr-FR"/>
          </a:p>
        </p:txBody>
      </p:sp>
    </p:spTree>
    <p:extLst>
      <p:ext uri="{BB962C8B-B14F-4D97-AF65-F5344CB8AC3E}">
        <p14:creationId xmlns:p14="http://schemas.microsoft.com/office/powerpoint/2010/main" val="3451452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r>
              <a:rPr lang="fr-FR"/>
              <a:t>23/04/2020</a:t>
            </a:r>
          </a:p>
        </p:txBody>
      </p:sp>
      <p:sp>
        <p:nvSpPr>
          <p:cNvPr id="5" name="Footer Placeholder 4"/>
          <p:cNvSpPr>
            <a:spLocks noGrp="1"/>
          </p:cNvSpPr>
          <p:nvPr>
            <p:ph type="ftr" sz="quarter" idx="11"/>
          </p:nvPr>
        </p:nvSpPr>
        <p:spPr/>
        <p:txBody>
          <a:bodyPr/>
          <a:lstStyle/>
          <a:p>
            <a:r>
              <a:rPr lang="fr-FR"/>
              <a:t>DONAVOL - contact@donavol.fr </a:t>
            </a:r>
          </a:p>
        </p:txBody>
      </p:sp>
      <p:sp>
        <p:nvSpPr>
          <p:cNvPr id="6" name="Slide Number Placeholder 5"/>
          <p:cNvSpPr>
            <a:spLocks noGrp="1"/>
          </p:cNvSpPr>
          <p:nvPr>
            <p:ph type="sldNum" sz="quarter" idx="12"/>
          </p:nvPr>
        </p:nvSpPr>
        <p:spPr/>
        <p:txBody>
          <a:bodyPr/>
          <a:lstStyle/>
          <a:p>
            <a:fld id="{A48D2DAF-FABC-4CD0-864E-9A0E3FF113D0}" type="slidenum">
              <a:rPr lang="fr-FR" smtClean="0"/>
              <a:t>‹N°›</a:t>
            </a:fld>
            <a:endParaRPr lang="fr-FR"/>
          </a:p>
        </p:txBody>
      </p:sp>
    </p:spTree>
    <p:extLst>
      <p:ext uri="{BB962C8B-B14F-4D97-AF65-F5344CB8AC3E}">
        <p14:creationId xmlns:p14="http://schemas.microsoft.com/office/powerpoint/2010/main" val="3484700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r>
              <a:rPr lang="fr-FR"/>
              <a:t>23/04/2020</a:t>
            </a:r>
          </a:p>
        </p:txBody>
      </p:sp>
      <p:sp>
        <p:nvSpPr>
          <p:cNvPr id="5" name="Footer Placeholder 4"/>
          <p:cNvSpPr>
            <a:spLocks noGrp="1"/>
          </p:cNvSpPr>
          <p:nvPr>
            <p:ph type="ftr" sz="quarter" idx="11"/>
          </p:nvPr>
        </p:nvSpPr>
        <p:spPr/>
        <p:txBody>
          <a:bodyPr/>
          <a:lstStyle/>
          <a:p>
            <a:r>
              <a:rPr lang="fr-FR"/>
              <a:t>DONAVOL - contact@donavol.fr </a:t>
            </a:r>
          </a:p>
        </p:txBody>
      </p:sp>
      <p:sp>
        <p:nvSpPr>
          <p:cNvPr id="6" name="Slide Number Placeholder 5"/>
          <p:cNvSpPr>
            <a:spLocks noGrp="1"/>
          </p:cNvSpPr>
          <p:nvPr>
            <p:ph type="sldNum" sz="quarter" idx="12"/>
          </p:nvPr>
        </p:nvSpPr>
        <p:spPr/>
        <p:txBody>
          <a:bodyPr/>
          <a:lstStyle/>
          <a:p>
            <a:fld id="{A48D2DAF-FABC-4CD0-864E-9A0E3FF113D0}" type="slidenum">
              <a:rPr lang="fr-FR" smtClean="0"/>
              <a:t>‹N°›</a:t>
            </a:fld>
            <a:endParaRPr lang="fr-FR"/>
          </a:p>
        </p:txBody>
      </p:sp>
    </p:spTree>
    <p:extLst>
      <p:ext uri="{BB962C8B-B14F-4D97-AF65-F5344CB8AC3E}">
        <p14:creationId xmlns:p14="http://schemas.microsoft.com/office/powerpoint/2010/main" val="3744453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r>
              <a:rPr lang="fr-FR"/>
              <a:t>23/04/2020</a:t>
            </a:r>
          </a:p>
        </p:txBody>
      </p:sp>
      <p:sp>
        <p:nvSpPr>
          <p:cNvPr id="5" name="Footer Placeholder 4"/>
          <p:cNvSpPr>
            <a:spLocks noGrp="1"/>
          </p:cNvSpPr>
          <p:nvPr>
            <p:ph type="ftr" sz="quarter" idx="11"/>
          </p:nvPr>
        </p:nvSpPr>
        <p:spPr/>
        <p:txBody>
          <a:bodyPr/>
          <a:lstStyle/>
          <a:p>
            <a:r>
              <a:rPr lang="fr-FR"/>
              <a:t>DONAVOL - contact@donavol.fr </a:t>
            </a:r>
          </a:p>
        </p:txBody>
      </p:sp>
      <p:sp>
        <p:nvSpPr>
          <p:cNvPr id="6" name="Slide Number Placeholder 5"/>
          <p:cNvSpPr>
            <a:spLocks noGrp="1"/>
          </p:cNvSpPr>
          <p:nvPr>
            <p:ph type="sldNum" sz="quarter" idx="12"/>
          </p:nvPr>
        </p:nvSpPr>
        <p:spPr/>
        <p:txBody>
          <a:bodyPr/>
          <a:lstStyle/>
          <a:p>
            <a:fld id="{A48D2DAF-FABC-4CD0-864E-9A0E3FF113D0}"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8191223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r>
              <a:rPr lang="fr-FR"/>
              <a:t>23/04/2020</a:t>
            </a:r>
          </a:p>
        </p:txBody>
      </p:sp>
      <p:sp>
        <p:nvSpPr>
          <p:cNvPr id="5" name="Footer Placeholder 4"/>
          <p:cNvSpPr>
            <a:spLocks noGrp="1"/>
          </p:cNvSpPr>
          <p:nvPr>
            <p:ph type="ftr" sz="quarter" idx="11"/>
          </p:nvPr>
        </p:nvSpPr>
        <p:spPr/>
        <p:txBody>
          <a:bodyPr/>
          <a:lstStyle/>
          <a:p>
            <a:r>
              <a:rPr lang="fr-FR"/>
              <a:t>DONAVOL - contact@donavol.fr </a:t>
            </a:r>
          </a:p>
        </p:txBody>
      </p:sp>
      <p:sp>
        <p:nvSpPr>
          <p:cNvPr id="6" name="Slide Number Placeholder 5"/>
          <p:cNvSpPr>
            <a:spLocks noGrp="1"/>
          </p:cNvSpPr>
          <p:nvPr>
            <p:ph type="sldNum" sz="quarter" idx="12"/>
          </p:nvPr>
        </p:nvSpPr>
        <p:spPr/>
        <p:txBody>
          <a:bodyPr/>
          <a:lstStyle/>
          <a:p>
            <a:fld id="{A48D2DAF-FABC-4CD0-864E-9A0E3FF113D0}" type="slidenum">
              <a:rPr lang="fr-FR" smtClean="0"/>
              <a:t>‹N°›</a:t>
            </a:fld>
            <a:endParaRPr lang="fr-FR"/>
          </a:p>
        </p:txBody>
      </p:sp>
    </p:spTree>
    <p:extLst>
      <p:ext uri="{BB962C8B-B14F-4D97-AF65-F5344CB8AC3E}">
        <p14:creationId xmlns:p14="http://schemas.microsoft.com/office/powerpoint/2010/main" val="21269902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r>
              <a:rPr lang="fr-FR"/>
              <a:t>23/04/2020</a:t>
            </a:r>
          </a:p>
        </p:txBody>
      </p:sp>
      <p:sp>
        <p:nvSpPr>
          <p:cNvPr id="5" name="Footer Placeholder 4"/>
          <p:cNvSpPr>
            <a:spLocks noGrp="1"/>
          </p:cNvSpPr>
          <p:nvPr>
            <p:ph type="ftr" sz="quarter" idx="11"/>
          </p:nvPr>
        </p:nvSpPr>
        <p:spPr/>
        <p:txBody>
          <a:bodyPr/>
          <a:lstStyle/>
          <a:p>
            <a:r>
              <a:rPr lang="fr-FR"/>
              <a:t>DONAVOL - contact@donavol.fr </a:t>
            </a:r>
          </a:p>
        </p:txBody>
      </p:sp>
      <p:sp>
        <p:nvSpPr>
          <p:cNvPr id="6" name="Slide Number Placeholder 5"/>
          <p:cNvSpPr>
            <a:spLocks noGrp="1"/>
          </p:cNvSpPr>
          <p:nvPr>
            <p:ph type="sldNum" sz="quarter" idx="12"/>
          </p:nvPr>
        </p:nvSpPr>
        <p:spPr/>
        <p:txBody>
          <a:bodyPr/>
          <a:lstStyle/>
          <a:p>
            <a:fld id="{A48D2DAF-FABC-4CD0-864E-9A0E3FF113D0}"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754347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r>
              <a:rPr lang="fr-FR"/>
              <a:t>23/04/2020</a:t>
            </a:r>
          </a:p>
        </p:txBody>
      </p:sp>
      <p:sp>
        <p:nvSpPr>
          <p:cNvPr id="5" name="Footer Placeholder 4"/>
          <p:cNvSpPr>
            <a:spLocks noGrp="1"/>
          </p:cNvSpPr>
          <p:nvPr>
            <p:ph type="ftr" sz="quarter" idx="11"/>
          </p:nvPr>
        </p:nvSpPr>
        <p:spPr/>
        <p:txBody>
          <a:bodyPr/>
          <a:lstStyle/>
          <a:p>
            <a:r>
              <a:rPr lang="fr-FR"/>
              <a:t>DONAVOL - contact@donavol.fr </a:t>
            </a:r>
          </a:p>
        </p:txBody>
      </p:sp>
      <p:sp>
        <p:nvSpPr>
          <p:cNvPr id="6" name="Slide Number Placeholder 5"/>
          <p:cNvSpPr>
            <a:spLocks noGrp="1"/>
          </p:cNvSpPr>
          <p:nvPr>
            <p:ph type="sldNum" sz="quarter" idx="12"/>
          </p:nvPr>
        </p:nvSpPr>
        <p:spPr/>
        <p:txBody>
          <a:bodyPr/>
          <a:lstStyle/>
          <a:p>
            <a:fld id="{A48D2DAF-FABC-4CD0-864E-9A0E3FF113D0}" type="slidenum">
              <a:rPr lang="fr-FR" smtClean="0"/>
              <a:t>‹N°›</a:t>
            </a:fld>
            <a:endParaRPr lang="fr-FR"/>
          </a:p>
        </p:txBody>
      </p:sp>
    </p:spTree>
    <p:extLst>
      <p:ext uri="{BB962C8B-B14F-4D97-AF65-F5344CB8AC3E}">
        <p14:creationId xmlns:p14="http://schemas.microsoft.com/office/powerpoint/2010/main" val="3533985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r>
              <a:rPr lang="fr-FR"/>
              <a:t>23/04/2020</a:t>
            </a:r>
          </a:p>
        </p:txBody>
      </p:sp>
      <p:sp>
        <p:nvSpPr>
          <p:cNvPr id="5" name="Footer Placeholder 4"/>
          <p:cNvSpPr>
            <a:spLocks noGrp="1"/>
          </p:cNvSpPr>
          <p:nvPr>
            <p:ph type="ftr" sz="quarter" idx="11"/>
          </p:nvPr>
        </p:nvSpPr>
        <p:spPr/>
        <p:txBody>
          <a:bodyPr/>
          <a:lstStyle/>
          <a:p>
            <a:r>
              <a:rPr lang="fr-FR"/>
              <a:t>DONAVOL - contact@donavol.fr </a:t>
            </a:r>
          </a:p>
        </p:txBody>
      </p:sp>
      <p:sp>
        <p:nvSpPr>
          <p:cNvPr id="6" name="Slide Number Placeholder 5"/>
          <p:cNvSpPr>
            <a:spLocks noGrp="1"/>
          </p:cNvSpPr>
          <p:nvPr>
            <p:ph type="sldNum" sz="quarter" idx="12"/>
          </p:nvPr>
        </p:nvSpPr>
        <p:spPr/>
        <p:txBody>
          <a:bodyPr/>
          <a:lstStyle/>
          <a:p>
            <a:fld id="{A48D2DAF-FABC-4CD0-864E-9A0E3FF113D0}" type="slidenum">
              <a:rPr lang="fr-FR" smtClean="0"/>
              <a:t>‹N°›</a:t>
            </a:fld>
            <a:endParaRPr lang="fr-FR"/>
          </a:p>
        </p:txBody>
      </p:sp>
    </p:spTree>
    <p:extLst>
      <p:ext uri="{BB962C8B-B14F-4D97-AF65-F5344CB8AC3E}">
        <p14:creationId xmlns:p14="http://schemas.microsoft.com/office/powerpoint/2010/main" val="19898528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r>
              <a:rPr lang="fr-FR"/>
              <a:t>23/04/2020</a:t>
            </a:r>
          </a:p>
        </p:txBody>
      </p:sp>
      <p:sp>
        <p:nvSpPr>
          <p:cNvPr id="5" name="Footer Placeholder 4"/>
          <p:cNvSpPr>
            <a:spLocks noGrp="1"/>
          </p:cNvSpPr>
          <p:nvPr>
            <p:ph type="ftr" sz="quarter" idx="11"/>
          </p:nvPr>
        </p:nvSpPr>
        <p:spPr/>
        <p:txBody>
          <a:bodyPr/>
          <a:lstStyle/>
          <a:p>
            <a:r>
              <a:rPr lang="fr-FR"/>
              <a:t>DONAVOL - contact@donavol.fr </a:t>
            </a:r>
          </a:p>
        </p:txBody>
      </p:sp>
      <p:sp>
        <p:nvSpPr>
          <p:cNvPr id="6" name="Slide Number Placeholder 5"/>
          <p:cNvSpPr>
            <a:spLocks noGrp="1"/>
          </p:cNvSpPr>
          <p:nvPr>
            <p:ph type="sldNum" sz="quarter" idx="12"/>
          </p:nvPr>
        </p:nvSpPr>
        <p:spPr/>
        <p:txBody>
          <a:bodyPr/>
          <a:lstStyle/>
          <a:p>
            <a:fld id="{A48D2DAF-FABC-4CD0-864E-9A0E3FF113D0}" type="slidenum">
              <a:rPr lang="fr-FR" smtClean="0"/>
              <a:t>‹N°›</a:t>
            </a:fld>
            <a:endParaRPr lang="fr-FR"/>
          </a:p>
        </p:txBody>
      </p:sp>
    </p:spTree>
    <p:extLst>
      <p:ext uri="{BB962C8B-B14F-4D97-AF65-F5344CB8AC3E}">
        <p14:creationId xmlns:p14="http://schemas.microsoft.com/office/powerpoint/2010/main" val="1386689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r>
              <a:rPr lang="fr-FR"/>
              <a:t>23/04/2020</a:t>
            </a:r>
          </a:p>
        </p:txBody>
      </p:sp>
      <p:sp>
        <p:nvSpPr>
          <p:cNvPr id="5" name="Footer Placeholder 4"/>
          <p:cNvSpPr>
            <a:spLocks noGrp="1"/>
          </p:cNvSpPr>
          <p:nvPr>
            <p:ph type="ftr" sz="quarter" idx="11"/>
          </p:nvPr>
        </p:nvSpPr>
        <p:spPr/>
        <p:txBody>
          <a:bodyPr/>
          <a:lstStyle/>
          <a:p>
            <a:r>
              <a:rPr lang="fr-FR"/>
              <a:t>DONAVOL - contact@donavol.fr </a:t>
            </a:r>
          </a:p>
        </p:txBody>
      </p:sp>
      <p:sp>
        <p:nvSpPr>
          <p:cNvPr id="6" name="Slide Number Placeholder 5"/>
          <p:cNvSpPr>
            <a:spLocks noGrp="1"/>
          </p:cNvSpPr>
          <p:nvPr>
            <p:ph type="sldNum" sz="quarter" idx="12"/>
          </p:nvPr>
        </p:nvSpPr>
        <p:spPr/>
        <p:txBody>
          <a:bodyPr/>
          <a:lstStyle/>
          <a:p>
            <a:fld id="{A48D2DAF-FABC-4CD0-864E-9A0E3FF113D0}" type="slidenum">
              <a:rPr lang="fr-FR" smtClean="0"/>
              <a:t>‹N°›</a:t>
            </a:fld>
            <a:endParaRPr lang="fr-FR"/>
          </a:p>
        </p:txBody>
      </p:sp>
    </p:spTree>
    <p:extLst>
      <p:ext uri="{BB962C8B-B14F-4D97-AF65-F5344CB8AC3E}">
        <p14:creationId xmlns:p14="http://schemas.microsoft.com/office/powerpoint/2010/main" val="3454668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r>
              <a:rPr lang="fr-FR"/>
              <a:t>23/04/2020</a:t>
            </a:r>
          </a:p>
        </p:txBody>
      </p:sp>
      <p:sp>
        <p:nvSpPr>
          <p:cNvPr id="5" name="Footer Placeholder 4"/>
          <p:cNvSpPr>
            <a:spLocks noGrp="1"/>
          </p:cNvSpPr>
          <p:nvPr>
            <p:ph type="ftr" sz="quarter" idx="11"/>
          </p:nvPr>
        </p:nvSpPr>
        <p:spPr/>
        <p:txBody>
          <a:bodyPr/>
          <a:lstStyle/>
          <a:p>
            <a:r>
              <a:rPr lang="fr-FR"/>
              <a:t>DONAVOL - contact@donavol.fr </a:t>
            </a:r>
          </a:p>
        </p:txBody>
      </p:sp>
      <p:sp>
        <p:nvSpPr>
          <p:cNvPr id="6" name="Slide Number Placeholder 5"/>
          <p:cNvSpPr>
            <a:spLocks noGrp="1"/>
          </p:cNvSpPr>
          <p:nvPr>
            <p:ph type="sldNum" sz="quarter" idx="12"/>
          </p:nvPr>
        </p:nvSpPr>
        <p:spPr/>
        <p:txBody>
          <a:bodyPr/>
          <a:lstStyle/>
          <a:p>
            <a:fld id="{A48D2DAF-FABC-4CD0-864E-9A0E3FF113D0}" type="slidenum">
              <a:rPr lang="fr-FR" smtClean="0"/>
              <a:t>‹N°›</a:t>
            </a:fld>
            <a:endParaRPr lang="fr-FR"/>
          </a:p>
        </p:txBody>
      </p:sp>
    </p:spTree>
    <p:extLst>
      <p:ext uri="{BB962C8B-B14F-4D97-AF65-F5344CB8AC3E}">
        <p14:creationId xmlns:p14="http://schemas.microsoft.com/office/powerpoint/2010/main" val="2559349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r>
              <a:rPr lang="fr-FR"/>
              <a:t>23/04/2020</a:t>
            </a:r>
          </a:p>
        </p:txBody>
      </p:sp>
      <p:sp>
        <p:nvSpPr>
          <p:cNvPr id="6" name="Footer Placeholder 5"/>
          <p:cNvSpPr>
            <a:spLocks noGrp="1"/>
          </p:cNvSpPr>
          <p:nvPr>
            <p:ph type="ftr" sz="quarter" idx="11"/>
          </p:nvPr>
        </p:nvSpPr>
        <p:spPr/>
        <p:txBody>
          <a:bodyPr/>
          <a:lstStyle/>
          <a:p>
            <a:r>
              <a:rPr lang="fr-FR"/>
              <a:t>DONAVOL - contact@donavol.fr </a:t>
            </a:r>
          </a:p>
        </p:txBody>
      </p:sp>
      <p:sp>
        <p:nvSpPr>
          <p:cNvPr id="7" name="Slide Number Placeholder 6"/>
          <p:cNvSpPr>
            <a:spLocks noGrp="1"/>
          </p:cNvSpPr>
          <p:nvPr>
            <p:ph type="sldNum" sz="quarter" idx="12"/>
          </p:nvPr>
        </p:nvSpPr>
        <p:spPr/>
        <p:txBody>
          <a:bodyPr/>
          <a:lstStyle/>
          <a:p>
            <a:fld id="{A48D2DAF-FABC-4CD0-864E-9A0E3FF113D0}" type="slidenum">
              <a:rPr lang="fr-FR" smtClean="0"/>
              <a:t>‹N°›</a:t>
            </a:fld>
            <a:endParaRPr lang="fr-FR"/>
          </a:p>
        </p:txBody>
      </p:sp>
    </p:spTree>
    <p:extLst>
      <p:ext uri="{BB962C8B-B14F-4D97-AF65-F5344CB8AC3E}">
        <p14:creationId xmlns:p14="http://schemas.microsoft.com/office/powerpoint/2010/main" val="3852634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r>
              <a:rPr lang="fr-FR"/>
              <a:t>23/04/2020</a:t>
            </a:r>
          </a:p>
        </p:txBody>
      </p:sp>
      <p:sp>
        <p:nvSpPr>
          <p:cNvPr id="8" name="Footer Placeholder 7"/>
          <p:cNvSpPr>
            <a:spLocks noGrp="1"/>
          </p:cNvSpPr>
          <p:nvPr>
            <p:ph type="ftr" sz="quarter" idx="11"/>
          </p:nvPr>
        </p:nvSpPr>
        <p:spPr/>
        <p:txBody>
          <a:bodyPr/>
          <a:lstStyle/>
          <a:p>
            <a:r>
              <a:rPr lang="fr-FR"/>
              <a:t>DONAVOL - contact@donavol.fr </a:t>
            </a:r>
          </a:p>
        </p:txBody>
      </p:sp>
      <p:sp>
        <p:nvSpPr>
          <p:cNvPr id="9" name="Slide Number Placeholder 8"/>
          <p:cNvSpPr>
            <a:spLocks noGrp="1"/>
          </p:cNvSpPr>
          <p:nvPr>
            <p:ph type="sldNum" sz="quarter" idx="12"/>
          </p:nvPr>
        </p:nvSpPr>
        <p:spPr/>
        <p:txBody>
          <a:bodyPr/>
          <a:lstStyle/>
          <a:p>
            <a:fld id="{A48D2DAF-FABC-4CD0-864E-9A0E3FF113D0}" type="slidenum">
              <a:rPr lang="fr-FR" smtClean="0"/>
              <a:t>‹N°›</a:t>
            </a:fld>
            <a:endParaRPr lang="fr-FR"/>
          </a:p>
        </p:txBody>
      </p:sp>
    </p:spTree>
    <p:extLst>
      <p:ext uri="{BB962C8B-B14F-4D97-AF65-F5344CB8AC3E}">
        <p14:creationId xmlns:p14="http://schemas.microsoft.com/office/powerpoint/2010/main" val="1486206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r>
              <a:rPr lang="fr-FR"/>
              <a:t>23/04/2020</a:t>
            </a:r>
          </a:p>
        </p:txBody>
      </p:sp>
      <p:sp>
        <p:nvSpPr>
          <p:cNvPr id="4" name="Footer Placeholder 3"/>
          <p:cNvSpPr>
            <a:spLocks noGrp="1"/>
          </p:cNvSpPr>
          <p:nvPr>
            <p:ph type="ftr" sz="quarter" idx="11"/>
          </p:nvPr>
        </p:nvSpPr>
        <p:spPr/>
        <p:txBody>
          <a:bodyPr/>
          <a:lstStyle/>
          <a:p>
            <a:r>
              <a:rPr lang="fr-FR"/>
              <a:t>DONAVOL - contact@donavol.fr </a:t>
            </a:r>
          </a:p>
        </p:txBody>
      </p:sp>
      <p:sp>
        <p:nvSpPr>
          <p:cNvPr id="5" name="Slide Number Placeholder 4"/>
          <p:cNvSpPr>
            <a:spLocks noGrp="1"/>
          </p:cNvSpPr>
          <p:nvPr>
            <p:ph type="sldNum" sz="quarter" idx="12"/>
          </p:nvPr>
        </p:nvSpPr>
        <p:spPr/>
        <p:txBody>
          <a:bodyPr/>
          <a:lstStyle/>
          <a:p>
            <a:fld id="{A48D2DAF-FABC-4CD0-864E-9A0E3FF113D0}" type="slidenum">
              <a:rPr lang="fr-FR" smtClean="0"/>
              <a:t>‹N°›</a:t>
            </a:fld>
            <a:endParaRPr lang="fr-FR"/>
          </a:p>
        </p:txBody>
      </p:sp>
    </p:spTree>
    <p:extLst>
      <p:ext uri="{BB962C8B-B14F-4D97-AF65-F5344CB8AC3E}">
        <p14:creationId xmlns:p14="http://schemas.microsoft.com/office/powerpoint/2010/main" val="2798817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fr-FR"/>
              <a:t>23/04/2020</a:t>
            </a:r>
          </a:p>
        </p:txBody>
      </p:sp>
      <p:sp>
        <p:nvSpPr>
          <p:cNvPr id="3" name="Footer Placeholder 2"/>
          <p:cNvSpPr>
            <a:spLocks noGrp="1"/>
          </p:cNvSpPr>
          <p:nvPr>
            <p:ph type="ftr" sz="quarter" idx="11"/>
          </p:nvPr>
        </p:nvSpPr>
        <p:spPr/>
        <p:txBody>
          <a:bodyPr/>
          <a:lstStyle/>
          <a:p>
            <a:r>
              <a:rPr lang="fr-FR"/>
              <a:t>DONAVOL - contact@donavol.fr </a:t>
            </a:r>
          </a:p>
        </p:txBody>
      </p:sp>
      <p:sp>
        <p:nvSpPr>
          <p:cNvPr id="4" name="Slide Number Placeholder 3"/>
          <p:cNvSpPr>
            <a:spLocks noGrp="1"/>
          </p:cNvSpPr>
          <p:nvPr>
            <p:ph type="sldNum" sz="quarter" idx="12"/>
          </p:nvPr>
        </p:nvSpPr>
        <p:spPr/>
        <p:txBody>
          <a:bodyPr/>
          <a:lstStyle/>
          <a:p>
            <a:fld id="{A48D2DAF-FABC-4CD0-864E-9A0E3FF113D0}" type="slidenum">
              <a:rPr lang="fr-FR" smtClean="0"/>
              <a:t>‹N°›</a:t>
            </a:fld>
            <a:endParaRPr lang="fr-FR"/>
          </a:p>
        </p:txBody>
      </p:sp>
    </p:spTree>
    <p:extLst>
      <p:ext uri="{BB962C8B-B14F-4D97-AF65-F5344CB8AC3E}">
        <p14:creationId xmlns:p14="http://schemas.microsoft.com/office/powerpoint/2010/main" val="3762497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r>
              <a:rPr lang="fr-FR"/>
              <a:t>23/04/2020</a:t>
            </a:r>
          </a:p>
        </p:txBody>
      </p:sp>
      <p:sp>
        <p:nvSpPr>
          <p:cNvPr id="6" name="Footer Placeholder 5"/>
          <p:cNvSpPr>
            <a:spLocks noGrp="1"/>
          </p:cNvSpPr>
          <p:nvPr>
            <p:ph type="ftr" sz="quarter" idx="11"/>
          </p:nvPr>
        </p:nvSpPr>
        <p:spPr/>
        <p:txBody>
          <a:bodyPr/>
          <a:lstStyle/>
          <a:p>
            <a:r>
              <a:rPr lang="fr-FR"/>
              <a:t>DONAVOL - contact@donavol.fr </a:t>
            </a:r>
          </a:p>
        </p:txBody>
      </p:sp>
      <p:sp>
        <p:nvSpPr>
          <p:cNvPr id="7" name="Slide Number Placeholder 6"/>
          <p:cNvSpPr>
            <a:spLocks noGrp="1"/>
          </p:cNvSpPr>
          <p:nvPr>
            <p:ph type="sldNum" sz="quarter" idx="12"/>
          </p:nvPr>
        </p:nvSpPr>
        <p:spPr/>
        <p:txBody>
          <a:bodyPr/>
          <a:lstStyle/>
          <a:p>
            <a:fld id="{A48D2DAF-FABC-4CD0-864E-9A0E3FF113D0}" type="slidenum">
              <a:rPr lang="fr-FR" smtClean="0"/>
              <a:t>‹N°›</a:t>
            </a:fld>
            <a:endParaRPr lang="fr-FR"/>
          </a:p>
        </p:txBody>
      </p:sp>
    </p:spTree>
    <p:extLst>
      <p:ext uri="{BB962C8B-B14F-4D97-AF65-F5344CB8AC3E}">
        <p14:creationId xmlns:p14="http://schemas.microsoft.com/office/powerpoint/2010/main" val="2843313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r>
              <a:rPr lang="fr-FR"/>
              <a:t>23/04/2020</a:t>
            </a:r>
          </a:p>
        </p:txBody>
      </p:sp>
      <p:sp>
        <p:nvSpPr>
          <p:cNvPr id="6" name="Footer Placeholder 5"/>
          <p:cNvSpPr>
            <a:spLocks noGrp="1"/>
          </p:cNvSpPr>
          <p:nvPr>
            <p:ph type="ftr" sz="quarter" idx="11"/>
          </p:nvPr>
        </p:nvSpPr>
        <p:spPr/>
        <p:txBody>
          <a:bodyPr/>
          <a:lstStyle/>
          <a:p>
            <a:r>
              <a:rPr lang="fr-FR"/>
              <a:t>DONAVOL - contact@donavol.fr </a:t>
            </a:r>
          </a:p>
        </p:txBody>
      </p:sp>
      <p:sp>
        <p:nvSpPr>
          <p:cNvPr id="7" name="Slide Number Placeholder 6"/>
          <p:cNvSpPr>
            <a:spLocks noGrp="1"/>
          </p:cNvSpPr>
          <p:nvPr>
            <p:ph type="sldNum" sz="quarter" idx="12"/>
          </p:nvPr>
        </p:nvSpPr>
        <p:spPr/>
        <p:txBody>
          <a:bodyPr/>
          <a:lstStyle/>
          <a:p>
            <a:fld id="{A48D2DAF-FABC-4CD0-864E-9A0E3FF113D0}" type="slidenum">
              <a:rPr lang="fr-FR" smtClean="0"/>
              <a:t>‹N°›</a:t>
            </a:fld>
            <a:endParaRPr lang="fr-FR"/>
          </a:p>
        </p:txBody>
      </p:sp>
    </p:spTree>
    <p:extLst>
      <p:ext uri="{BB962C8B-B14F-4D97-AF65-F5344CB8AC3E}">
        <p14:creationId xmlns:p14="http://schemas.microsoft.com/office/powerpoint/2010/main" val="2500719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fr-FR"/>
              <a:t>23/04/2020</a:t>
            </a: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fr-FR"/>
              <a:t>DONAVOL - contact@donavol.fr </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48D2DAF-FABC-4CD0-864E-9A0E3FF113D0}" type="slidenum">
              <a:rPr lang="fr-FR" smtClean="0"/>
              <a:t>‹N°›</a:t>
            </a:fld>
            <a:endParaRPr lang="fr-FR"/>
          </a:p>
        </p:txBody>
      </p:sp>
    </p:spTree>
    <p:extLst>
      <p:ext uri="{BB962C8B-B14F-4D97-AF65-F5344CB8AC3E}">
        <p14:creationId xmlns:p14="http://schemas.microsoft.com/office/powerpoint/2010/main" val="33027237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F8FE7211-E668-45BC-942C-E960F19EBEC3}"/>
              </a:ext>
            </a:extLst>
          </p:cNvPr>
          <p:cNvSpPr>
            <a:spLocks noGrp="1"/>
          </p:cNvSpPr>
          <p:nvPr>
            <p:ph type="title"/>
          </p:nvPr>
        </p:nvSpPr>
        <p:spPr>
          <a:xfrm>
            <a:off x="677334" y="609600"/>
            <a:ext cx="8596667" cy="1320800"/>
          </a:xfrm>
        </p:spPr>
        <p:txBody>
          <a:bodyPr/>
          <a:lstStyle/>
          <a:p>
            <a:r>
              <a:rPr lang="fr-FR" b="1" dirty="0"/>
              <a:t>Procédure pour transmettre ses données via un fichier Excel (ou CSV)</a:t>
            </a:r>
          </a:p>
        </p:txBody>
      </p:sp>
      <p:sp>
        <p:nvSpPr>
          <p:cNvPr id="5" name="Espace réservé du contenu 4">
            <a:extLst>
              <a:ext uri="{FF2B5EF4-FFF2-40B4-BE49-F238E27FC236}">
                <a16:creationId xmlns:a16="http://schemas.microsoft.com/office/drawing/2014/main" id="{1839CC37-97FD-4C3A-B6D9-6D153F97D8AF}"/>
              </a:ext>
            </a:extLst>
          </p:cNvPr>
          <p:cNvSpPr>
            <a:spLocks noGrp="1"/>
          </p:cNvSpPr>
          <p:nvPr>
            <p:ph idx="1"/>
          </p:nvPr>
        </p:nvSpPr>
        <p:spPr>
          <a:xfrm>
            <a:off x="1542472" y="2160589"/>
            <a:ext cx="7731529" cy="3880773"/>
          </a:xfrm>
        </p:spPr>
        <p:txBody>
          <a:bodyPr>
            <a:normAutofit/>
          </a:bodyPr>
          <a:lstStyle/>
          <a:p>
            <a:r>
              <a:rPr lang="fr-FR" sz="3200" dirty="0"/>
              <a:t>Consignes générales</a:t>
            </a:r>
          </a:p>
          <a:p>
            <a:endParaRPr lang="fr-FR" sz="3200" dirty="0"/>
          </a:p>
          <a:p>
            <a:r>
              <a:rPr lang="fr-FR" sz="3200" dirty="0"/>
              <a:t>Présentation des données </a:t>
            </a:r>
          </a:p>
          <a:p>
            <a:pPr lvl="1"/>
            <a:endParaRPr lang="fr-FR" sz="2800" dirty="0"/>
          </a:p>
          <a:p>
            <a:r>
              <a:rPr lang="fr-FR" sz="3200" dirty="0"/>
              <a:t>Modèle de transmission des résultats</a:t>
            </a:r>
          </a:p>
        </p:txBody>
      </p:sp>
      <p:sp>
        <p:nvSpPr>
          <p:cNvPr id="6" name="Espace réservé de la date 5">
            <a:extLst>
              <a:ext uri="{FF2B5EF4-FFF2-40B4-BE49-F238E27FC236}">
                <a16:creationId xmlns:a16="http://schemas.microsoft.com/office/drawing/2014/main" id="{C2C59ADD-95F2-426C-8DC3-393B5218CD70}"/>
              </a:ext>
            </a:extLst>
          </p:cNvPr>
          <p:cNvSpPr>
            <a:spLocks noGrp="1"/>
          </p:cNvSpPr>
          <p:nvPr>
            <p:ph type="dt" sz="half" idx="10"/>
          </p:nvPr>
        </p:nvSpPr>
        <p:spPr/>
        <p:txBody>
          <a:bodyPr/>
          <a:lstStyle/>
          <a:p>
            <a:r>
              <a:rPr lang="fr-FR" dirty="0"/>
              <a:t>21/05/2025</a:t>
            </a:r>
          </a:p>
        </p:txBody>
      </p:sp>
      <p:sp>
        <p:nvSpPr>
          <p:cNvPr id="7" name="Espace réservé du pied de page 6">
            <a:extLst>
              <a:ext uri="{FF2B5EF4-FFF2-40B4-BE49-F238E27FC236}">
                <a16:creationId xmlns:a16="http://schemas.microsoft.com/office/drawing/2014/main" id="{7A5ECB05-EE6F-4715-9C13-4811AC3C66EF}"/>
              </a:ext>
            </a:extLst>
          </p:cNvPr>
          <p:cNvSpPr>
            <a:spLocks noGrp="1"/>
          </p:cNvSpPr>
          <p:nvPr>
            <p:ph type="ftr" sz="quarter" idx="11"/>
          </p:nvPr>
        </p:nvSpPr>
        <p:spPr/>
        <p:txBody>
          <a:bodyPr/>
          <a:lstStyle/>
          <a:p>
            <a:r>
              <a:rPr lang="fr-FR"/>
              <a:t>DONAVOL - contact@donavol.fr </a:t>
            </a:r>
          </a:p>
        </p:txBody>
      </p:sp>
      <p:sp>
        <p:nvSpPr>
          <p:cNvPr id="8" name="Espace réservé du numéro de diapositive 7">
            <a:extLst>
              <a:ext uri="{FF2B5EF4-FFF2-40B4-BE49-F238E27FC236}">
                <a16:creationId xmlns:a16="http://schemas.microsoft.com/office/drawing/2014/main" id="{D10C89AB-0DFD-468E-9F5F-842352318A27}"/>
              </a:ext>
            </a:extLst>
          </p:cNvPr>
          <p:cNvSpPr>
            <a:spLocks noGrp="1"/>
          </p:cNvSpPr>
          <p:nvPr>
            <p:ph type="sldNum" sz="quarter" idx="12"/>
          </p:nvPr>
        </p:nvSpPr>
        <p:spPr/>
        <p:txBody>
          <a:bodyPr/>
          <a:lstStyle/>
          <a:p>
            <a:fld id="{A48D2DAF-FABC-4CD0-864E-9A0E3FF113D0}" type="slidenum">
              <a:rPr lang="fr-FR" smtClean="0"/>
              <a:t>1</a:t>
            </a:fld>
            <a:endParaRPr lang="fr-FR"/>
          </a:p>
        </p:txBody>
      </p:sp>
      <p:sp>
        <p:nvSpPr>
          <p:cNvPr id="2" name="ZoneTexte 1">
            <a:extLst>
              <a:ext uri="{FF2B5EF4-FFF2-40B4-BE49-F238E27FC236}">
                <a16:creationId xmlns:a16="http://schemas.microsoft.com/office/drawing/2014/main" id="{7AF926FF-EC65-4F19-9EBB-78F4509AB40E}"/>
              </a:ext>
            </a:extLst>
          </p:cNvPr>
          <p:cNvSpPr txBox="1"/>
          <p:nvPr/>
        </p:nvSpPr>
        <p:spPr>
          <a:xfrm>
            <a:off x="10741982" y="168676"/>
            <a:ext cx="1260628" cy="369332"/>
          </a:xfrm>
          <a:prstGeom prst="rect">
            <a:avLst/>
          </a:prstGeom>
          <a:noFill/>
        </p:spPr>
        <p:txBody>
          <a:bodyPr wrap="square" rtlCol="0">
            <a:spAutoFit/>
          </a:bodyPr>
          <a:lstStyle/>
          <a:p>
            <a:r>
              <a:rPr lang="fr-FR" b="1" dirty="0">
                <a:solidFill>
                  <a:schemeClr val="bg1"/>
                </a:solidFill>
              </a:rPr>
              <a:t>Version 4</a:t>
            </a:r>
          </a:p>
        </p:txBody>
      </p:sp>
    </p:spTree>
    <p:extLst>
      <p:ext uri="{BB962C8B-B14F-4D97-AF65-F5344CB8AC3E}">
        <p14:creationId xmlns:p14="http://schemas.microsoft.com/office/powerpoint/2010/main" val="3855370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71E204-21C5-4718-B3BC-C644C0758DD3}"/>
              </a:ext>
            </a:extLst>
          </p:cNvPr>
          <p:cNvSpPr>
            <a:spLocks noGrp="1"/>
          </p:cNvSpPr>
          <p:nvPr>
            <p:ph type="title"/>
          </p:nvPr>
        </p:nvSpPr>
        <p:spPr>
          <a:xfrm>
            <a:off x="677334" y="609600"/>
            <a:ext cx="8596668" cy="819705"/>
          </a:xfrm>
        </p:spPr>
        <p:txBody>
          <a:bodyPr>
            <a:noAutofit/>
          </a:bodyPr>
          <a:lstStyle/>
          <a:p>
            <a:r>
              <a:rPr lang="fr-FR" sz="2400" dirty="0"/>
              <a:t>Modèle de présentation des données</a:t>
            </a:r>
            <a:br>
              <a:rPr lang="fr-FR" sz="2400" dirty="0"/>
            </a:br>
            <a:r>
              <a:rPr lang="fr-FR" sz="2400" dirty="0"/>
              <a:t>Exemple : prélèvements réglementaires salmonelle </a:t>
            </a:r>
          </a:p>
        </p:txBody>
      </p:sp>
      <p:sp>
        <p:nvSpPr>
          <p:cNvPr id="3" name="Espace réservé du contenu 2">
            <a:extLst>
              <a:ext uri="{FF2B5EF4-FFF2-40B4-BE49-F238E27FC236}">
                <a16:creationId xmlns:a16="http://schemas.microsoft.com/office/drawing/2014/main" id="{1D6E9F7C-0D16-43C0-AEAF-514DFF85D141}"/>
              </a:ext>
            </a:extLst>
          </p:cNvPr>
          <p:cNvSpPr>
            <a:spLocks noGrp="1"/>
          </p:cNvSpPr>
          <p:nvPr>
            <p:ph idx="1"/>
          </p:nvPr>
        </p:nvSpPr>
        <p:spPr>
          <a:xfrm>
            <a:off x="677334" y="1597982"/>
            <a:ext cx="8596668" cy="1500326"/>
          </a:xfrm>
        </p:spPr>
        <p:txBody>
          <a:bodyPr>
            <a:normAutofit fontScale="92500" lnSpcReduction="10000"/>
          </a:bodyPr>
          <a:lstStyle/>
          <a:p>
            <a:r>
              <a:rPr lang="fr-FR" dirty="0"/>
              <a:t>Voici un exemple de 5 échantillons prélevés dans le cadre de la recherche réglementaire des salmonelles</a:t>
            </a:r>
          </a:p>
          <a:p>
            <a:pPr lvl="1"/>
            <a:r>
              <a:rPr lang="fr-FR" dirty="0"/>
              <a:t>Abattoir de poulet</a:t>
            </a:r>
          </a:p>
          <a:p>
            <a:pPr lvl="1"/>
            <a:r>
              <a:rPr lang="fr-FR" dirty="0">
                <a:solidFill>
                  <a:schemeClr val="accent6"/>
                </a:solidFill>
              </a:rPr>
              <a:t>Pour une question de présentation, les colonnes AGREMENT_ABATTOIR et LABORATOIRE ont été supprimées</a:t>
            </a:r>
          </a:p>
        </p:txBody>
      </p:sp>
      <p:graphicFrame>
        <p:nvGraphicFramePr>
          <p:cNvPr id="4" name="Tableau 3">
            <a:extLst>
              <a:ext uri="{FF2B5EF4-FFF2-40B4-BE49-F238E27FC236}">
                <a16:creationId xmlns:a16="http://schemas.microsoft.com/office/drawing/2014/main" id="{6B04FEFA-5A06-4AFE-966B-613A7067BD81}"/>
              </a:ext>
            </a:extLst>
          </p:cNvPr>
          <p:cNvGraphicFramePr>
            <a:graphicFrameLocks noGrp="1"/>
          </p:cNvGraphicFramePr>
          <p:nvPr>
            <p:extLst>
              <p:ext uri="{D42A27DB-BD31-4B8C-83A1-F6EECF244321}">
                <p14:modId xmlns:p14="http://schemas.microsoft.com/office/powerpoint/2010/main" val="3850972536"/>
              </p:ext>
            </p:extLst>
          </p:nvPr>
        </p:nvGraphicFramePr>
        <p:xfrm>
          <a:off x="0" y="3043699"/>
          <a:ext cx="12192001" cy="2997663"/>
        </p:xfrm>
        <a:graphic>
          <a:graphicData uri="http://schemas.openxmlformats.org/drawingml/2006/table">
            <a:tbl>
              <a:tblPr>
                <a:tableStyleId>{5C22544A-7EE6-4342-B048-85BDC9FD1C3A}</a:tableStyleId>
              </a:tblPr>
              <a:tblGrid>
                <a:gridCol w="550055">
                  <a:extLst>
                    <a:ext uri="{9D8B030D-6E8A-4147-A177-3AD203B41FA5}">
                      <a16:colId xmlns:a16="http://schemas.microsoft.com/office/drawing/2014/main" val="289042171"/>
                    </a:ext>
                  </a:extLst>
                </a:gridCol>
                <a:gridCol w="967526">
                  <a:extLst>
                    <a:ext uri="{9D8B030D-6E8A-4147-A177-3AD203B41FA5}">
                      <a16:colId xmlns:a16="http://schemas.microsoft.com/office/drawing/2014/main" val="887102305"/>
                    </a:ext>
                  </a:extLst>
                </a:gridCol>
                <a:gridCol w="692959">
                  <a:extLst>
                    <a:ext uri="{9D8B030D-6E8A-4147-A177-3AD203B41FA5}">
                      <a16:colId xmlns:a16="http://schemas.microsoft.com/office/drawing/2014/main" val="299691567"/>
                    </a:ext>
                  </a:extLst>
                </a:gridCol>
                <a:gridCol w="763479">
                  <a:extLst>
                    <a:ext uri="{9D8B030D-6E8A-4147-A177-3AD203B41FA5}">
                      <a16:colId xmlns:a16="http://schemas.microsoft.com/office/drawing/2014/main" val="3900075137"/>
                    </a:ext>
                  </a:extLst>
                </a:gridCol>
                <a:gridCol w="985422">
                  <a:extLst>
                    <a:ext uri="{9D8B030D-6E8A-4147-A177-3AD203B41FA5}">
                      <a16:colId xmlns:a16="http://schemas.microsoft.com/office/drawing/2014/main" val="2466504136"/>
                    </a:ext>
                  </a:extLst>
                </a:gridCol>
                <a:gridCol w="630314">
                  <a:extLst>
                    <a:ext uri="{9D8B030D-6E8A-4147-A177-3AD203B41FA5}">
                      <a16:colId xmlns:a16="http://schemas.microsoft.com/office/drawing/2014/main" val="425128002"/>
                    </a:ext>
                  </a:extLst>
                </a:gridCol>
                <a:gridCol w="914400">
                  <a:extLst>
                    <a:ext uri="{9D8B030D-6E8A-4147-A177-3AD203B41FA5}">
                      <a16:colId xmlns:a16="http://schemas.microsoft.com/office/drawing/2014/main" val="2753357511"/>
                    </a:ext>
                  </a:extLst>
                </a:gridCol>
                <a:gridCol w="1416942">
                  <a:extLst>
                    <a:ext uri="{9D8B030D-6E8A-4147-A177-3AD203B41FA5}">
                      <a16:colId xmlns:a16="http://schemas.microsoft.com/office/drawing/2014/main" val="4249838612"/>
                    </a:ext>
                  </a:extLst>
                </a:gridCol>
                <a:gridCol w="1388402">
                  <a:extLst>
                    <a:ext uri="{9D8B030D-6E8A-4147-A177-3AD203B41FA5}">
                      <a16:colId xmlns:a16="http://schemas.microsoft.com/office/drawing/2014/main" val="3297633183"/>
                    </a:ext>
                  </a:extLst>
                </a:gridCol>
                <a:gridCol w="1281025">
                  <a:extLst>
                    <a:ext uri="{9D8B030D-6E8A-4147-A177-3AD203B41FA5}">
                      <a16:colId xmlns:a16="http://schemas.microsoft.com/office/drawing/2014/main" val="2815813999"/>
                    </a:ext>
                  </a:extLst>
                </a:gridCol>
                <a:gridCol w="1436637">
                  <a:extLst>
                    <a:ext uri="{9D8B030D-6E8A-4147-A177-3AD203B41FA5}">
                      <a16:colId xmlns:a16="http://schemas.microsoft.com/office/drawing/2014/main" val="2983206747"/>
                    </a:ext>
                  </a:extLst>
                </a:gridCol>
                <a:gridCol w="1164840">
                  <a:extLst>
                    <a:ext uri="{9D8B030D-6E8A-4147-A177-3AD203B41FA5}">
                      <a16:colId xmlns:a16="http://schemas.microsoft.com/office/drawing/2014/main" val="1357751352"/>
                    </a:ext>
                  </a:extLst>
                </a:gridCol>
              </a:tblGrid>
              <a:tr h="489019">
                <a:tc>
                  <a:txBody>
                    <a:bodyPr/>
                    <a:lstStyle/>
                    <a:p>
                      <a:pPr algn="l" fontAlgn="b"/>
                      <a:r>
                        <a:rPr lang="fr-FR" sz="1000" u="none" strike="noStrike" dirty="0">
                          <a:effectLst/>
                        </a:rPr>
                        <a:t>ESPECE</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DATE_ABATTAGE</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IDENTIFIANT_LOT</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MATRICE</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GERME</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PRESENCE</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DENOMBREMENT_CAMPYLOBACTER</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DENOMBREMENT</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SEROTYPE_SALMONELLE</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MODE_ELEVAGE</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ETAPE_PRELEVEMENT</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LIGNE_ABATTAGE</a:t>
                      </a:r>
                      <a:endParaRPr lang="fr-FR" sz="1000" b="0" i="0" u="none" strike="noStrike" dirty="0">
                        <a:solidFill>
                          <a:srgbClr val="000000"/>
                        </a:solidFill>
                        <a:effectLst/>
                        <a:latin typeface="Calibri" panose="020F0502020204030204" pitchFamily="34" charset="0"/>
                      </a:endParaRPr>
                    </a:p>
                  </a:txBody>
                  <a:tcPr marL="3928" marR="3928" marT="3928" marB="0" anchor="b"/>
                </a:tc>
                <a:extLst>
                  <a:ext uri="{0D108BD9-81ED-4DB2-BD59-A6C34878D82A}">
                    <a16:rowId xmlns:a16="http://schemas.microsoft.com/office/drawing/2014/main" val="1143661464"/>
                  </a:ext>
                </a:extLst>
              </a:tr>
              <a:tr h="489019">
                <a:tc>
                  <a:txBody>
                    <a:bodyPr/>
                    <a:lstStyle/>
                    <a:p>
                      <a:pPr algn="l" fontAlgn="b"/>
                      <a:r>
                        <a:rPr lang="fr-FR" sz="1200" u="none" strike="noStrike">
                          <a:effectLst/>
                        </a:rPr>
                        <a:t>POULET</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01/01/2019</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123456</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PEAU DE COU</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SALMONELLE</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solidFill>
                            <a:srgbClr val="FF0000"/>
                          </a:solidFill>
                          <a:effectLst/>
                        </a:rPr>
                        <a:t>OUI</a:t>
                      </a:r>
                      <a:endParaRPr lang="fr-FR" sz="1200" b="0" i="0" u="none" strike="noStrike" dirty="0">
                        <a:solidFill>
                          <a:srgbClr val="FF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solidFill>
                            <a:srgbClr val="FF0000"/>
                          </a:solidFill>
                          <a:effectLst/>
                        </a:rPr>
                        <a:t>TYPHIMURIUM VARIANT (NON IDENTIFIE)</a:t>
                      </a:r>
                      <a:endParaRPr lang="fr-FR" sz="1200" b="0" i="0" u="none" strike="noStrike" dirty="0">
                        <a:solidFill>
                          <a:srgbClr val="FF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effectLst/>
                        </a:rPr>
                        <a:t>CLAUSTRATION</a:t>
                      </a:r>
                      <a:endParaRPr lang="fr-FR" sz="12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effectLst/>
                        </a:rPr>
                        <a:t>AVANT RESSUAGE</a:t>
                      </a:r>
                      <a:endParaRPr lang="fr-FR" sz="12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effectLst/>
                        </a:rPr>
                        <a:t>LIGNE POULET</a:t>
                      </a:r>
                      <a:endParaRPr lang="fr-FR" sz="1200" b="0" i="0" u="none" strike="noStrike" dirty="0">
                        <a:solidFill>
                          <a:srgbClr val="000000"/>
                        </a:solidFill>
                        <a:effectLst/>
                        <a:latin typeface="Calibri" panose="020F0502020204030204" pitchFamily="34" charset="0"/>
                      </a:endParaRPr>
                    </a:p>
                  </a:txBody>
                  <a:tcPr marL="3928" marR="3928" marT="3928" marB="0" anchor="b"/>
                </a:tc>
                <a:extLst>
                  <a:ext uri="{0D108BD9-81ED-4DB2-BD59-A6C34878D82A}">
                    <a16:rowId xmlns:a16="http://schemas.microsoft.com/office/drawing/2014/main" val="1785379478"/>
                  </a:ext>
                </a:extLst>
              </a:tr>
              <a:tr h="489019">
                <a:tc>
                  <a:txBody>
                    <a:bodyPr/>
                    <a:lstStyle/>
                    <a:p>
                      <a:pPr algn="l" fontAlgn="b"/>
                      <a:r>
                        <a:rPr lang="fr-FR" sz="1200" u="none" strike="noStrike">
                          <a:effectLst/>
                        </a:rPr>
                        <a:t>POULET</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02/01/2019</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123456</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PEAU DE COU</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SALMONELLE</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solidFill>
                            <a:srgbClr val="00B050"/>
                          </a:solidFill>
                          <a:effectLst/>
                        </a:rPr>
                        <a:t>NON</a:t>
                      </a:r>
                      <a:endParaRPr lang="fr-FR" sz="1200" b="0" i="0" u="none" strike="noStrike" dirty="0">
                        <a:solidFill>
                          <a:srgbClr val="00B05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SANS OBJET</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SANS OBJET</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solidFill>
                            <a:srgbClr val="00B050"/>
                          </a:solidFill>
                          <a:effectLst/>
                        </a:rPr>
                        <a:t>SANS OBJET</a:t>
                      </a:r>
                      <a:endParaRPr lang="fr-FR" sz="1200" b="0" i="0" u="none" strike="noStrike" dirty="0">
                        <a:solidFill>
                          <a:srgbClr val="00B050"/>
                        </a:solidFill>
                        <a:effectLst/>
                        <a:latin typeface="Calibri" panose="020F0502020204030204" pitchFamily="34" charset="0"/>
                      </a:endParaRPr>
                    </a:p>
                  </a:txBody>
                  <a:tcPr marL="3928" marR="3928" marT="3928" marB="0" anchor="b"/>
                </a:tc>
                <a:tc>
                  <a:txBody>
                    <a:bodyPr/>
                    <a:lstStyle/>
                    <a:p>
                      <a:pPr algn="l" fontAlgn="b"/>
                      <a:r>
                        <a:rPr lang="fr-FR" sz="1200" u="none" strike="noStrike" dirty="0">
                          <a:effectLst/>
                        </a:rPr>
                        <a:t>CLAUSTRATION</a:t>
                      </a:r>
                      <a:endParaRPr lang="fr-FR" sz="12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AVANT RESSUAGE</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LIGNE POULET</a:t>
                      </a:r>
                      <a:endParaRPr lang="fr-FR" sz="1200" b="0" i="0" u="none" strike="noStrike">
                        <a:solidFill>
                          <a:srgbClr val="000000"/>
                        </a:solidFill>
                        <a:effectLst/>
                        <a:latin typeface="Calibri" panose="020F0502020204030204" pitchFamily="34" charset="0"/>
                      </a:endParaRPr>
                    </a:p>
                  </a:txBody>
                  <a:tcPr marL="3928" marR="3928" marT="3928" marB="0" anchor="b"/>
                </a:tc>
                <a:extLst>
                  <a:ext uri="{0D108BD9-81ED-4DB2-BD59-A6C34878D82A}">
                    <a16:rowId xmlns:a16="http://schemas.microsoft.com/office/drawing/2014/main" val="2245589020"/>
                  </a:ext>
                </a:extLst>
              </a:tr>
              <a:tr h="489019">
                <a:tc>
                  <a:txBody>
                    <a:bodyPr/>
                    <a:lstStyle/>
                    <a:p>
                      <a:pPr algn="l" fontAlgn="b"/>
                      <a:r>
                        <a:rPr lang="fr-FR" sz="1200" u="none" strike="noStrike">
                          <a:effectLst/>
                        </a:rPr>
                        <a:t>POULET</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03/01/2019</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123456</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PEAU DE COU</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SALMONELLE</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solidFill>
                            <a:srgbClr val="00B050"/>
                          </a:solidFill>
                          <a:effectLst/>
                        </a:rPr>
                        <a:t>NON</a:t>
                      </a:r>
                      <a:endParaRPr lang="fr-FR" sz="1200" b="0" i="0" u="none" strike="noStrike" dirty="0">
                        <a:solidFill>
                          <a:srgbClr val="00B05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SANS OBJET</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solidFill>
                            <a:srgbClr val="00B050"/>
                          </a:solidFill>
                          <a:effectLst/>
                        </a:rPr>
                        <a:t>SANS OBJET</a:t>
                      </a:r>
                      <a:endParaRPr lang="fr-FR" sz="1200" b="0" i="0" u="none" strike="noStrike" dirty="0">
                        <a:solidFill>
                          <a:srgbClr val="00B05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CLAUSTRATION</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AVANT RESSUAGE</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LIGNE POULET</a:t>
                      </a:r>
                      <a:endParaRPr lang="fr-FR" sz="1200" b="0" i="0" u="none" strike="noStrike">
                        <a:solidFill>
                          <a:srgbClr val="000000"/>
                        </a:solidFill>
                        <a:effectLst/>
                        <a:latin typeface="Calibri" panose="020F0502020204030204" pitchFamily="34" charset="0"/>
                      </a:endParaRPr>
                    </a:p>
                  </a:txBody>
                  <a:tcPr marL="3928" marR="3928" marT="3928" marB="0" anchor="b"/>
                </a:tc>
                <a:extLst>
                  <a:ext uri="{0D108BD9-81ED-4DB2-BD59-A6C34878D82A}">
                    <a16:rowId xmlns:a16="http://schemas.microsoft.com/office/drawing/2014/main" val="373924644"/>
                  </a:ext>
                </a:extLst>
              </a:tr>
              <a:tr h="489019">
                <a:tc>
                  <a:txBody>
                    <a:bodyPr/>
                    <a:lstStyle/>
                    <a:p>
                      <a:pPr algn="l" fontAlgn="b"/>
                      <a:r>
                        <a:rPr lang="fr-FR" sz="1200" u="none" strike="noStrike">
                          <a:effectLst/>
                        </a:rPr>
                        <a:t>POULET</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04/01/2019</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123456</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PEAU DE COU</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SALMONELLE</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solidFill>
                            <a:srgbClr val="00B050"/>
                          </a:solidFill>
                          <a:effectLst/>
                        </a:rPr>
                        <a:t>NON</a:t>
                      </a:r>
                      <a:endParaRPr lang="fr-FR" sz="1200" b="0" i="0" u="none" strike="noStrike" dirty="0">
                        <a:solidFill>
                          <a:srgbClr val="00B05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SANS OBJET</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SANS OBJET</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solidFill>
                            <a:srgbClr val="00B050"/>
                          </a:solidFill>
                          <a:effectLst/>
                        </a:rPr>
                        <a:t>SANS OBJET</a:t>
                      </a:r>
                      <a:endParaRPr lang="fr-FR" sz="1200" b="0" i="0" u="none" strike="noStrike" dirty="0">
                        <a:solidFill>
                          <a:srgbClr val="00B05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CLAUSTRATION</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AVANT RESSUAGE</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LIGNE POULET</a:t>
                      </a:r>
                      <a:endParaRPr lang="fr-FR" sz="1200" b="0" i="0" u="none" strike="noStrike">
                        <a:solidFill>
                          <a:srgbClr val="000000"/>
                        </a:solidFill>
                        <a:effectLst/>
                        <a:latin typeface="Calibri" panose="020F0502020204030204" pitchFamily="34" charset="0"/>
                      </a:endParaRPr>
                    </a:p>
                  </a:txBody>
                  <a:tcPr marL="3928" marR="3928" marT="3928" marB="0" anchor="b"/>
                </a:tc>
                <a:extLst>
                  <a:ext uri="{0D108BD9-81ED-4DB2-BD59-A6C34878D82A}">
                    <a16:rowId xmlns:a16="http://schemas.microsoft.com/office/drawing/2014/main" val="3345200912"/>
                  </a:ext>
                </a:extLst>
              </a:tr>
              <a:tr h="489019">
                <a:tc>
                  <a:txBody>
                    <a:bodyPr/>
                    <a:lstStyle/>
                    <a:p>
                      <a:pPr algn="l" fontAlgn="b"/>
                      <a:r>
                        <a:rPr lang="fr-FR" sz="1200" u="none" strike="noStrike" dirty="0">
                          <a:effectLst/>
                        </a:rPr>
                        <a:t>POULET</a:t>
                      </a:r>
                      <a:endParaRPr lang="fr-FR" sz="12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effectLst/>
                        </a:rPr>
                        <a:t>05/01/2019</a:t>
                      </a:r>
                      <a:endParaRPr lang="fr-FR" sz="12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123456</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PEAU DE COU</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SALMONELLE</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solidFill>
                            <a:srgbClr val="00B050"/>
                          </a:solidFill>
                          <a:effectLst/>
                        </a:rPr>
                        <a:t>NON</a:t>
                      </a:r>
                      <a:endParaRPr lang="fr-FR" sz="1200" b="0" i="0" u="none" strike="noStrike" dirty="0">
                        <a:solidFill>
                          <a:srgbClr val="00B050"/>
                        </a:solidFill>
                        <a:effectLst/>
                        <a:latin typeface="Calibri" panose="020F0502020204030204" pitchFamily="34" charset="0"/>
                      </a:endParaRPr>
                    </a:p>
                  </a:txBody>
                  <a:tcPr marL="3928" marR="3928" marT="3928"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SANS OBJET</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solidFill>
                            <a:srgbClr val="00B050"/>
                          </a:solidFill>
                          <a:effectLst/>
                        </a:rPr>
                        <a:t>SANS OBJET</a:t>
                      </a:r>
                      <a:endParaRPr lang="fr-FR" sz="1200" b="0" i="0" u="none" strike="noStrike" dirty="0">
                        <a:solidFill>
                          <a:srgbClr val="00B05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CLAUSTRATION</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a:effectLst/>
                        </a:rPr>
                        <a:t>AVANT RESSUAGE</a:t>
                      </a:r>
                      <a:endParaRPr lang="fr-FR" sz="1200" b="0" i="0" u="none" strike="noStrike">
                        <a:solidFill>
                          <a:srgbClr val="000000"/>
                        </a:solidFill>
                        <a:effectLst/>
                        <a:latin typeface="Calibri" panose="020F0502020204030204" pitchFamily="34" charset="0"/>
                      </a:endParaRPr>
                    </a:p>
                  </a:txBody>
                  <a:tcPr marL="3928" marR="3928" marT="3928" marB="0" anchor="b"/>
                </a:tc>
                <a:tc>
                  <a:txBody>
                    <a:bodyPr/>
                    <a:lstStyle/>
                    <a:p>
                      <a:pPr algn="l" fontAlgn="b"/>
                      <a:r>
                        <a:rPr lang="fr-FR" sz="1200" u="none" strike="noStrike" dirty="0">
                          <a:effectLst/>
                        </a:rPr>
                        <a:t>LIGNE POULET</a:t>
                      </a:r>
                      <a:endParaRPr lang="fr-FR" sz="1200" b="0" i="0" u="none" strike="noStrike" dirty="0">
                        <a:solidFill>
                          <a:srgbClr val="000000"/>
                        </a:solidFill>
                        <a:effectLst/>
                        <a:latin typeface="Calibri" panose="020F0502020204030204" pitchFamily="34" charset="0"/>
                      </a:endParaRPr>
                    </a:p>
                  </a:txBody>
                  <a:tcPr marL="3928" marR="3928" marT="3928" marB="0" anchor="b"/>
                </a:tc>
                <a:extLst>
                  <a:ext uri="{0D108BD9-81ED-4DB2-BD59-A6C34878D82A}">
                    <a16:rowId xmlns:a16="http://schemas.microsoft.com/office/drawing/2014/main" val="1589452021"/>
                  </a:ext>
                </a:extLst>
              </a:tr>
            </a:tbl>
          </a:graphicData>
        </a:graphic>
      </p:graphicFrame>
      <p:sp>
        <p:nvSpPr>
          <p:cNvPr id="5" name="Espace réservé de la date 4">
            <a:extLst>
              <a:ext uri="{FF2B5EF4-FFF2-40B4-BE49-F238E27FC236}">
                <a16:creationId xmlns:a16="http://schemas.microsoft.com/office/drawing/2014/main" id="{729AF319-49A1-4FF7-82F1-26CA13C30E48}"/>
              </a:ext>
            </a:extLst>
          </p:cNvPr>
          <p:cNvSpPr>
            <a:spLocks noGrp="1"/>
          </p:cNvSpPr>
          <p:nvPr>
            <p:ph type="dt" sz="half" idx="10"/>
          </p:nvPr>
        </p:nvSpPr>
        <p:spPr/>
        <p:txBody>
          <a:bodyPr/>
          <a:lstStyle/>
          <a:p>
            <a:r>
              <a:rPr lang="fr-FR" dirty="0"/>
              <a:t>21/05/2025</a:t>
            </a:r>
          </a:p>
        </p:txBody>
      </p:sp>
      <p:sp>
        <p:nvSpPr>
          <p:cNvPr id="6" name="Espace réservé du pied de page 5">
            <a:extLst>
              <a:ext uri="{FF2B5EF4-FFF2-40B4-BE49-F238E27FC236}">
                <a16:creationId xmlns:a16="http://schemas.microsoft.com/office/drawing/2014/main" id="{C3A4022D-86C4-45AF-933D-C5DE2FC3F444}"/>
              </a:ext>
            </a:extLst>
          </p:cNvPr>
          <p:cNvSpPr>
            <a:spLocks noGrp="1"/>
          </p:cNvSpPr>
          <p:nvPr>
            <p:ph type="ftr" sz="quarter" idx="11"/>
          </p:nvPr>
        </p:nvSpPr>
        <p:spPr/>
        <p:txBody>
          <a:bodyPr/>
          <a:lstStyle/>
          <a:p>
            <a:r>
              <a:rPr lang="fr-FR"/>
              <a:t>DONAVOL - contact@donavol.fr </a:t>
            </a:r>
          </a:p>
        </p:txBody>
      </p:sp>
      <p:sp>
        <p:nvSpPr>
          <p:cNvPr id="7" name="Espace réservé du numéro de diapositive 6">
            <a:extLst>
              <a:ext uri="{FF2B5EF4-FFF2-40B4-BE49-F238E27FC236}">
                <a16:creationId xmlns:a16="http://schemas.microsoft.com/office/drawing/2014/main" id="{58E5EF64-E763-4165-B245-89C92F613E15}"/>
              </a:ext>
            </a:extLst>
          </p:cNvPr>
          <p:cNvSpPr>
            <a:spLocks noGrp="1"/>
          </p:cNvSpPr>
          <p:nvPr>
            <p:ph type="sldNum" sz="quarter" idx="12"/>
          </p:nvPr>
        </p:nvSpPr>
        <p:spPr/>
        <p:txBody>
          <a:bodyPr/>
          <a:lstStyle/>
          <a:p>
            <a:fld id="{A48D2DAF-FABC-4CD0-864E-9A0E3FF113D0}" type="slidenum">
              <a:rPr lang="fr-FR" smtClean="0"/>
              <a:t>10</a:t>
            </a:fld>
            <a:endParaRPr lang="fr-FR"/>
          </a:p>
        </p:txBody>
      </p:sp>
    </p:spTree>
    <p:extLst>
      <p:ext uri="{BB962C8B-B14F-4D97-AF65-F5344CB8AC3E}">
        <p14:creationId xmlns:p14="http://schemas.microsoft.com/office/powerpoint/2010/main" val="503450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BD5FD9-7861-487D-8338-4F0DA6751552}"/>
              </a:ext>
            </a:extLst>
          </p:cNvPr>
          <p:cNvSpPr>
            <a:spLocks noGrp="1"/>
          </p:cNvSpPr>
          <p:nvPr>
            <p:ph type="title"/>
          </p:nvPr>
        </p:nvSpPr>
        <p:spPr>
          <a:xfrm>
            <a:off x="677334" y="609600"/>
            <a:ext cx="8596668" cy="890726"/>
          </a:xfrm>
        </p:spPr>
        <p:txBody>
          <a:bodyPr>
            <a:noAutofit/>
          </a:bodyPr>
          <a:lstStyle/>
          <a:p>
            <a:r>
              <a:rPr lang="fr-FR" sz="2400" dirty="0"/>
              <a:t>Modèle de présentation des données</a:t>
            </a:r>
            <a:br>
              <a:rPr lang="fr-FR" sz="2400" dirty="0"/>
            </a:br>
            <a:r>
              <a:rPr lang="fr-FR" sz="2400" dirty="0"/>
              <a:t>Exemple : prélèvements réglementaires campylobacter </a:t>
            </a:r>
          </a:p>
        </p:txBody>
      </p:sp>
      <p:graphicFrame>
        <p:nvGraphicFramePr>
          <p:cNvPr id="9" name="Espace réservé du contenu 8">
            <a:extLst>
              <a:ext uri="{FF2B5EF4-FFF2-40B4-BE49-F238E27FC236}">
                <a16:creationId xmlns:a16="http://schemas.microsoft.com/office/drawing/2014/main" id="{DD0C0171-6325-4FE2-87CB-D857A7D23B9C}"/>
              </a:ext>
            </a:extLst>
          </p:cNvPr>
          <p:cNvGraphicFramePr>
            <a:graphicFrameLocks noGrp="1"/>
          </p:cNvGraphicFramePr>
          <p:nvPr>
            <p:ph idx="1"/>
            <p:extLst>
              <p:ext uri="{D42A27DB-BD31-4B8C-83A1-F6EECF244321}">
                <p14:modId xmlns:p14="http://schemas.microsoft.com/office/powerpoint/2010/main" val="1328255970"/>
              </p:ext>
            </p:extLst>
          </p:nvPr>
        </p:nvGraphicFramePr>
        <p:xfrm>
          <a:off x="100614" y="3048384"/>
          <a:ext cx="11990772" cy="3003761"/>
        </p:xfrm>
        <a:graphic>
          <a:graphicData uri="http://schemas.openxmlformats.org/drawingml/2006/table">
            <a:tbl>
              <a:tblPr>
                <a:tableStyleId>{5C22544A-7EE6-4342-B048-85BDC9FD1C3A}</a:tableStyleId>
              </a:tblPr>
              <a:tblGrid>
                <a:gridCol w="585926">
                  <a:extLst>
                    <a:ext uri="{9D8B030D-6E8A-4147-A177-3AD203B41FA5}">
                      <a16:colId xmlns:a16="http://schemas.microsoft.com/office/drawing/2014/main" val="2434782395"/>
                    </a:ext>
                  </a:extLst>
                </a:gridCol>
                <a:gridCol w="887917">
                  <a:extLst>
                    <a:ext uri="{9D8B030D-6E8A-4147-A177-3AD203B41FA5}">
                      <a16:colId xmlns:a16="http://schemas.microsoft.com/office/drawing/2014/main" val="2662968021"/>
                    </a:ext>
                  </a:extLst>
                </a:gridCol>
                <a:gridCol w="824308">
                  <a:extLst>
                    <a:ext uri="{9D8B030D-6E8A-4147-A177-3AD203B41FA5}">
                      <a16:colId xmlns:a16="http://schemas.microsoft.com/office/drawing/2014/main" val="1660619954"/>
                    </a:ext>
                  </a:extLst>
                </a:gridCol>
                <a:gridCol w="1143937">
                  <a:extLst>
                    <a:ext uri="{9D8B030D-6E8A-4147-A177-3AD203B41FA5}">
                      <a16:colId xmlns:a16="http://schemas.microsoft.com/office/drawing/2014/main" val="1295823690"/>
                    </a:ext>
                  </a:extLst>
                </a:gridCol>
                <a:gridCol w="1244872">
                  <a:extLst>
                    <a:ext uri="{9D8B030D-6E8A-4147-A177-3AD203B41FA5}">
                      <a16:colId xmlns:a16="http://schemas.microsoft.com/office/drawing/2014/main" val="4209878543"/>
                    </a:ext>
                  </a:extLst>
                </a:gridCol>
                <a:gridCol w="1000945">
                  <a:extLst>
                    <a:ext uri="{9D8B030D-6E8A-4147-A177-3AD203B41FA5}">
                      <a16:colId xmlns:a16="http://schemas.microsoft.com/office/drawing/2014/main" val="714913585"/>
                    </a:ext>
                  </a:extLst>
                </a:gridCol>
                <a:gridCol w="900009">
                  <a:extLst>
                    <a:ext uri="{9D8B030D-6E8A-4147-A177-3AD203B41FA5}">
                      <a16:colId xmlns:a16="http://schemas.microsoft.com/office/drawing/2014/main" val="3428495894"/>
                    </a:ext>
                  </a:extLst>
                </a:gridCol>
                <a:gridCol w="916832">
                  <a:extLst>
                    <a:ext uri="{9D8B030D-6E8A-4147-A177-3AD203B41FA5}">
                      <a16:colId xmlns:a16="http://schemas.microsoft.com/office/drawing/2014/main" val="2338252681"/>
                    </a:ext>
                  </a:extLst>
                </a:gridCol>
                <a:gridCol w="1148023">
                  <a:extLst>
                    <a:ext uri="{9D8B030D-6E8A-4147-A177-3AD203B41FA5}">
                      <a16:colId xmlns:a16="http://schemas.microsoft.com/office/drawing/2014/main" val="2341771473"/>
                    </a:ext>
                  </a:extLst>
                </a:gridCol>
                <a:gridCol w="949911">
                  <a:extLst>
                    <a:ext uri="{9D8B030D-6E8A-4147-A177-3AD203B41FA5}">
                      <a16:colId xmlns:a16="http://schemas.microsoft.com/office/drawing/2014/main" val="1585520236"/>
                    </a:ext>
                  </a:extLst>
                </a:gridCol>
                <a:gridCol w="1325464">
                  <a:extLst>
                    <a:ext uri="{9D8B030D-6E8A-4147-A177-3AD203B41FA5}">
                      <a16:colId xmlns:a16="http://schemas.microsoft.com/office/drawing/2014/main" val="1693158858"/>
                    </a:ext>
                  </a:extLst>
                </a:gridCol>
                <a:gridCol w="1062628">
                  <a:extLst>
                    <a:ext uri="{9D8B030D-6E8A-4147-A177-3AD203B41FA5}">
                      <a16:colId xmlns:a16="http://schemas.microsoft.com/office/drawing/2014/main" val="2003139101"/>
                    </a:ext>
                  </a:extLst>
                </a:gridCol>
              </a:tblGrid>
              <a:tr h="476051">
                <a:tc>
                  <a:txBody>
                    <a:bodyPr/>
                    <a:lstStyle/>
                    <a:p>
                      <a:pPr algn="l" fontAlgn="b"/>
                      <a:r>
                        <a:rPr lang="fr-FR" sz="1000" u="none" strike="noStrike" dirty="0">
                          <a:effectLst/>
                        </a:rPr>
                        <a:t>ESPECE</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DATE_ABATTAGE</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IDENTIFIANT_LOT</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MATRICE</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GERME</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PRESENCE</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DENOMBREMENT_CAMPYLOBACTER</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DENOMBREMENT</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SEROTYPE_SALMONELLE</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MODE_ELEVAGE</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ETAPE_PRELEVEMENT</a:t>
                      </a:r>
                      <a:endParaRPr lang="fr-FR" sz="1000" b="0" i="0" u="none" strike="noStrike" dirty="0">
                        <a:solidFill>
                          <a:srgbClr val="000000"/>
                        </a:solidFill>
                        <a:effectLst/>
                        <a:latin typeface="Calibri" panose="020F0502020204030204" pitchFamily="34" charset="0"/>
                      </a:endParaRPr>
                    </a:p>
                  </a:txBody>
                  <a:tcPr marL="3928" marR="3928" marT="3928" marB="0" anchor="b"/>
                </a:tc>
                <a:tc>
                  <a:txBody>
                    <a:bodyPr/>
                    <a:lstStyle/>
                    <a:p>
                      <a:pPr algn="l" fontAlgn="b"/>
                      <a:r>
                        <a:rPr lang="fr-FR" sz="1000" u="none" strike="noStrike" dirty="0">
                          <a:effectLst/>
                        </a:rPr>
                        <a:t>LIGNE_ABATTAGE</a:t>
                      </a:r>
                      <a:endParaRPr lang="fr-FR" sz="1000" b="0" i="0" u="none" strike="noStrike" dirty="0">
                        <a:solidFill>
                          <a:srgbClr val="000000"/>
                        </a:solidFill>
                        <a:effectLst/>
                        <a:latin typeface="Calibri" panose="020F0502020204030204" pitchFamily="34" charset="0"/>
                      </a:endParaRPr>
                    </a:p>
                  </a:txBody>
                  <a:tcPr marL="3928" marR="3928" marT="3928" marB="0" anchor="b"/>
                </a:tc>
                <a:extLst>
                  <a:ext uri="{0D108BD9-81ED-4DB2-BD59-A6C34878D82A}">
                    <a16:rowId xmlns:a16="http://schemas.microsoft.com/office/drawing/2014/main" val="2887943749"/>
                  </a:ext>
                </a:extLst>
              </a:tr>
              <a:tr h="505542">
                <a:tc>
                  <a:txBody>
                    <a:bodyPr/>
                    <a:lstStyle/>
                    <a:p>
                      <a:pPr algn="l" fontAlgn="b"/>
                      <a:r>
                        <a:rPr lang="fr-FR" sz="1200" u="none" strike="noStrike" dirty="0">
                          <a:effectLst/>
                        </a:rPr>
                        <a:t>POULET</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01/01/2019</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123456</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PEAU DE COU</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solidFill>
                            <a:srgbClr val="00B050"/>
                          </a:solidFill>
                          <a:effectLst/>
                        </a:rPr>
                        <a:t>CAMPYLOBACTER</a:t>
                      </a:r>
                      <a:endParaRPr lang="fr-FR" sz="1200" b="0" i="0" u="none" strike="noStrike" dirty="0">
                        <a:solidFill>
                          <a:srgbClr val="00B05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4536" marR="4536" marT="4536" marB="0" anchor="b">
                    <a:solidFill>
                      <a:schemeClr val="accent1">
                        <a:lumMod val="20000"/>
                        <a:lumOff val="80000"/>
                      </a:schemeClr>
                    </a:solidFill>
                  </a:tcPr>
                </a:tc>
                <a:tc>
                  <a:txBody>
                    <a:bodyPr/>
                    <a:lstStyle/>
                    <a:p>
                      <a:pPr algn="l" fontAlgn="b"/>
                      <a:r>
                        <a:rPr lang="fr-FR" sz="1200" u="none" strike="noStrike" dirty="0">
                          <a:solidFill>
                            <a:srgbClr val="00B050"/>
                          </a:solidFill>
                          <a:effectLst/>
                        </a:rPr>
                        <a:t>&lt; 100</a:t>
                      </a:r>
                      <a:endParaRPr lang="fr-FR" sz="1200" b="0" i="0" u="none" strike="noStrike" dirty="0">
                        <a:solidFill>
                          <a:srgbClr val="00B05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PLEIN AIR</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AVANT RESSUAGE</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LIGNE POULET</a:t>
                      </a:r>
                      <a:endParaRPr lang="fr-FR" sz="1200" b="0" i="0" u="none" strike="noStrike" dirty="0">
                        <a:solidFill>
                          <a:srgbClr val="000000"/>
                        </a:solidFill>
                        <a:effectLst/>
                        <a:latin typeface="Calibri" panose="020F0502020204030204" pitchFamily="34" charset="0"/>
                      </a:endParaRPr>
                    </a:p>
                  </a:txBody>
                  <a:tcPr marL="4536" marR="4536" marT="4536" marB="0" anchor="b"/>
                </a:tc>
                <a:extLst>
                  <a:ext uri="{0D108BD9-81ED-4DB2-BD59-A6C34878D82A}">
                    <a16:rowId xmlns:a16="http://schemas.microsoft.com/office/drawing/2014/main" val="4191141640"/>
                  </a:ext>
                </a:extLst>
              </a:tr>
              <a:tr h="505542">
                <a:tc>
                  <a:txBody>
                    <a:bodyPr/>
                    <a:lstStyle/>
                    <a:p>
                      <a:pPr algn="l" fontAlgn="b"/>
                      <a:r>
                        <a:rPr lang="fr-FR" sz="1200" u="none" strike="noStrike">
                          <a:effectLst/>
                        </a:rPr>
                        <a:t>POULET</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02/01/2019</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123456</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PEAU DE COU</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solidFill>
                            <a:srgbClr val="00B050"/>
                          </a:solidFill>
                          <a:effectLst/>
                        </a:rPr>
                        <a:t>CAMPYLOBACTER</a:t>
                      </a:r>
                      <a:endParaRPr lang="fr-FR" sz="1200" b="0" i="0" u="none" strike="noStrike" dirty="0">
                        <a:solidFill>
                          <a:srgbClr val="00B05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4536" marR="4536" marT="4536" marB="0" anchor="b">
                    <a:solidFill>
                      <a:schemeClr val="accent1">
                        <a:lumMod val="20000"/>
                        <a:lumOff val="80000"/>
                      </a:schemeClr>
                    </a:solidFill>
                  </a:tcPr>
                </a:tc>
                <a:tc>
                  <a:txBody>
                    <a:bodyPr/>
                    <a:lstStyle/>
                    <a:p>
                      <a:pPr algn="l" fontAlgn="b"/>
                      <a:r>
                        <a:rPr lang="fr-FR" sz="1200" u="none" strike="noStrike" dirty="0">
                          <a:solidFill>
                            <a:srgbClr val="00B050"/>
                          </a:solidFill>
                          <a:effectLst/>
                        </a:rPr>
                        <a:t>&lt; 100</a:t>
                      </a:r>
                      <a:endParaRPr lang="fr-FR" sz="1200" b="0" i="0" u="none" strike="noStrike" dirty="0">
                        <a:solidFill>
                          <a:srgbClr val="00B05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SANS OBJET</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PLEIN AIR</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AVANT RESSUAGE</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LIGNE POULET</a:t>
                      </a:r>
                      <a:endParaRPr lang="fr-FR" sz="1200" b="0" i="0" u="none" strike="noStrike">
                        <a:solidFill>
                          <a:srgbClr val="000000"/>
                        </a:solidFill>
                        <a:effectLst/>
                        <a:latin typeface="Calibri" panose="020F0502020204030204" pitchFamily="34" charset="0"/>
                      </a:endParaRPr>
                    </a:p>
                  </a:txBody>
                  <a:tcPr marL="4536" marR="4536" marT="4536" marB="0" anchor="b"/>
                </a:tc>
                <a:extLst>
                  <a:ext uri="{0D108BD9-81ED-4DB2-BD59-A6C34878D82A}">
                    <a16:rowId xmlns:a16="http://schemas.microsoft.com/office/drawing/2014/main" val="3376819976"/>
                  </a:ext>
                </a:extLst>
              </a:tr>
              <a:tr h="505542">
                <a:tc>
                  <a:txBody>
                    <a:bodyPr/>
                    <a:lstStyle/>
                    <a:p>
                      <a:pPr algn="l" fontAlgn="b"/>
                      <a:r>
                        <a:rPr lang="fr-FR" sz="1200" u="none" strike="noStrike">
                          <a:effectLst/>
                        </a:rPr>
                        <a:t>POULET</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03/01/2019</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123456</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PEAU DE COU</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solidFill>
                            <a:srgbClr val="FF0000"/>
                          </a:solidFill>
                          <a:effectLst/>
                        </a:rPr>
                        <a:t>CAMPYLOBACTER</a:t>
                      </a:r>
                      <a:endParaRPr lang="fr-FR" sz="1200" b="0" i="0" u="none" strike="noStrike" dirty="0">
                        <a:solidFill>
                          <a:srgbClr val="FF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4536" marR="4536" marT="4536" marB="0" anchor="b">
                    <a:solidFill>
                      <a:schemeClr val="accent1">
                        <a:lumMod val="20000"/>
                        <a:lumOff val="80000"/>
                      </a:schemeClr>
                    </a:solidFill>
                  </a:tcPr>
                </a:tc>
                <a:tc>
                  <a:txBody>
                    <a:bodyPr/>
                    <a:lstStyle/>
                    <a:p>
                      <a:pPr algn="l" fontAlgn="b"/>
                      <a:r>
                        <a:rPr lang="fr-FR" sz="1200" u="none" strike="noStrike" dirty="0">
                          <a:solidFill>
                            <a:srgbClr val="FF0000"/>
                          </a:solidFill>
                          <a:effectLst/>
                        </a:rPr>
                        <a:t>1250</a:t>
                      </a:r>
                      <a:endParaRPr lang="fr-FR" sz="1200" b="0" i="0" u="none" strike="noStrike" dirty="0">
                        <a:solidFill>
                          <a:srgbClr val="FF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SANS OBJET</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PLEIN AIR</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AVANT RESSUAGE</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LIGNE POULET</a:t>
                      </a:r>
                      <a:endParaRPr lang="fr-FR" sz="1200" b="0" i="0" u="none" strike="noStrike">
                        <a:solidFill>
                          <a:srgbClr val="000000"/>
                        </a:solidFill>
                        <a:effectLst/>
                        <a:latin typeface="Calibri" panose="020F0502020204030204" pitchFamily="34" charset="0"/>
                      </a:endParaRPr>
                    </a:p>
                  </a:txBody>
                  <a:tcPr marL="4536" marR="4536" marT="4536" marB="0" anchor="b"/>
                </a:tc>
                <a:extLst>
                  <a:ext uri="{0D108BD9-81ED-4DB2-BD59-A6C34878D82A}">
                    <a16:rowId xmlns:a16="http://schemas.microsoft.com/office/drawing/2014/main" val="3910932451"/>
                  </a:ext>
                </a:extLst>
              </a:tr>
              <a:tr h="505542">
                <a:tc>
                  <a:txBody>
                    <a:bodyPr/>
                    <a:lstStyle/>
                    <a:p>
                      <a:pPr algn="l" fontAlgn="b"/>
                      <a:r>
                        <a:rPr lang="fr-FR" sz="1200" u="none" strike="noStrike">
                          <a:effectLst/>
                        </a:rPr>
                        <a:t>POULET</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04/01/2019</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123456</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PEAU DE COU</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solidFill>
                            <a:srgbClr val="00B050"/>
                          </a:solidFill>
                          <a:effectLst/>
                        </a:rPr>
                        <a:t>CAMPYLOBACTER</a:t>
                      </a:r>
                      <a:endParaRPr lang="fr-FR" sz="1200" b="0" i="0" u="none" strike="noStrike" dirty="0">
                        <a:solidFill>
                          <a:srgbClr val="00B05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4536" marR="4536" marT="4536" marB="0" anchor="b">
                    <a:solidFill>
                      <a:schemeClr val="accent1">
                        <a:lumMod val="20000"/>
                        <a:lumOff val="80000"/>
                      </a:schemeClr>
                    </a:solidFill>
                  </a:tcPr>
                </a:tc>
                <a:tc>
                  <a:txBody>
                    <a:bodyPr/>
                    <a:lstStyle/>
                    <a:p>
                      <a:pPr algn="l" fontAlgn="b"/>
                      <a:r>
                        <a:rPr lang="fr-FR" sz="1200" u="none" strike="noStrike" dirty="0">
                          <a:solidFill>
                            <a:srgbClr val="00B050"/>
                          </a:solidFill>
                          <a:effectLst/>
                        </a:rPr>
                        <a:t>870</a:t>
                      </a:r>
                      <a:endParaRPr lang="fr-FR" sz="1200" b="0" i="0" u="none" strike="noStrike" dirty="0">
                        <a:solidFill>
                          <a:srgbClr val="00B05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PLEIN AIR</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AVANT RESSUAGE</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LIGNE POULET</a:t>
                      </a:r>
                      <a:endParaRPr lang="fr-FR" sz="1200" b="0" i="0" u="none" strike="noStrike">
                        <a:solidFill>
                          <a:srgbClr val="000000"/>
                        </a:solidFill>
                        <a:effectLst/>
                        <a:latin typeface="Calibri" panose="020F0502020204030204" pitchFamily="34" charset="0"/>
                      </a:endParaRPr>
                    </a:p>
                  </a:txBody>
                  <a:tcPr marL="4536" marR="4536" marT="4536" marB="0" anchor="b"/>
                </a:tc>
                <a:extLst>
                  <a:ext uri="{0D108BD9-81ED-4DB2-BD59-A6C34878D82A}">
                    <a16:rowId xmlns:a16="http://schemas.microsoft.com/office/drawing/2014/main" val="106039604"/>
                  </a:ext>
                </a:extLst>
              </a:tr>
              <a:tr h="505542">
                <a:tc>
                  <a:txBody>
                    <a:bodyPr/>
                    <a:lstStyle/>
                    <a:p>
                      <a:pPr algn="l" fontAlgn="b"/>
                      <a:r>
                        <a:rPr lang="fr-FR" sz="1200" u="none" strike="noStrike">
                          <a:effectLst/>
                        </a:rPr>
                        <a:t>POULET</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05/01/2019</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123456</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PEAU DE COU</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solidFill>
                            <a:srgbClr val="FF0000"/>
                          </a:solidFill>
                          <a:effectLst/>
                        </a:rPr>
                        <a:t>CAMPYLOBACTER</a:t>
                      </a:r>
                      <a:endParaRPr lang="fr-FR" sz="1200" b="0" i="0" u="none" strike="noStrike" dirty="0">
                        <a:solidFill>
                          <a:srgbClr val="FF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4536" marR="4536" marT="4536" marB="0" anchor="b">
                    <a:solidFill>
                      <a:schemeClr val="accent1">
                        <a:lumMod val="20000"/>
                        <a:lumOff val="80000"/>
                      </a:schemeClr>
                    </a:solidFill>
                  </a:tcPr>
                </a:tc>
                <a:tc>
                  <a:txBody>
                    <a:bodyPr/>
                    <a:lstStyle/>
                    <a:p>
                      <a:pPr algn="l" fontAlgn="b"/>
                      <a:r>
                        <a:rPr lang="fr-FR" sz="1200" u="none" strike="noStrike" dirty="0">
                          <a:solidFill>
                            <a:srgbClr val="FF0000"/>
                          </a:solidFill>
                          <a:effectLst/>
                        </a:rPr>
                        <a:t>&gt; 10 000</a:t>
                      </a:r>
                      <a:endParaRPr lang="fr-FR" sz="1200" b="0" i="0" u="none" strike="noStrike" dirty="0">
                        <a:solidFill>
                          <a:srgbClr val="FF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SANS OBJET</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a:effectLst/>
                        </a:rPr>
                        <a:t>PLEIN AIR</a:t>
                      </a:r>
                      <a:endParaRPr lang="fr-FR" sz="1200" b="0" i="0" u="none" strike="noStrike">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AVANT RESSUAGE</a:t>
                      </a:r>
                      <a:endParaRPr lang="fr-FR" sz="1200" b="0" i="0" u="none" strike="noStrike" dirty="0">
                        <a:solidFill>
                          <a:srgbClr val="000000"/>
                        </a:solidFill>
                        <a:effectLst/>
                        <a:latin typeface="Calibri" panose="020F0502020204030204" pitchFamily="34" charset="0"/>
                      </a:endParaRPr>
                    </a:p>
                  </a:txBody>
                  <a:tcPr marL="4536" marR="4536" marT="4536" marB="0" anchor="b"/>
                </a:tc>
                <a:tc>
                  <a:txBody>
                    <a:bodyPr/>
                    <a:lstStyle/>
                    <a:p>
                      <a:pPr algn="l" fontAlgn="b"/>
                      <a:r>
                        <a:rPr lang="fr-FR" sz="1200" u="none" strike="noStrike" dirty="0">
                          <a:effectLst/>
                        </a:rPr>
                        <a:t>LIGNE POULET</a:t>
                      </a:r>
                      <a:endParaRPr lang="fr-FR" sz="1200" b="0" i="0" u="none" strike="noStrike" dirty="0">
                        <a:solidFill>
                          <a:srgbClr val="000000"/>
                        </a:solidFill>
                        <a:effectLst/>
                        <a:latin typeface="Calibri" panose="020F0502020204030204" pitchFamily="34" charset="0"/>
                      </a:endParaRPr>
                    </a:p>
                  </a:txBody>
                  <a:tcPr marL="4536" marR="4536" marT="4536" marB="0" anchor="b"/>
                </a:tc>
                <a:extLst>
                  <a:ext uri="{0D108BD9-81ED-4DB2-BD59-A6C34878D82A}">
                    <a16:rowId xmlns:a16="http://schemas.microsoft.com/office/drawing/2014/main" val="2235276837"/>
                  </a:ext>
                </a:extLst>
              </a:tr>
            </a:tbl>
          </a:graphicData>
        </a:graphic>
      </p:graphicFrame>
      <p:sp>
        <p:nvSpPr>
          <p:cNvPr id="11" name="Espace réservé du contenu 2">
            <a:extLst>
              <a:ext uri="{FF2B5EF4-FFF2-40B4-BE49-F238E27FC236}">
                <a16:creationId xmlns:a16="http://schemas.microsoft.com/office/drawing/2014/main" id="{9134F708-3F4F-4BC7-B517-72B7D06C93CE}"/>
              </a:ext>
            </a:extLst>
          </p:cNvPr>
          <p:cNvSpPr txBox="1">
            <a:spLocks/>
          </p:cNvSpPr>
          <p:nvPr/>
        </p:nvSpPr>
        <p:spPr>
          <a:xfrm>
            <a:off x="677334" y="1687074"/>
            <a:ext cx="8596668" cy="1381600"/>
          </a:xfrm>
          <a:prstGeom prst="rect">
            <a:avLst/>
          </a:prstGeom>
        </p:spPr>
        <p:txBody>
          <a:bodyPr vert="horz" lIns="91440" tIns="45720" rIns="91440" bIns="45720" rtlCol="0">
            <a:normAutofit fontScale="92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fr-FR" dirty="0"/>
              <a:t>Voici un exemple de 5 échantillons prélevés dans le cadre de la recherche réglementaire des campylobacter</a:t>
            </a:r>
          </a:p>
          <a:p>
            <a:pPr lvl="1"/>
            <a:r>
              <a:rPr lang="fr-FR" dirty="0"/>
              <a:t>Abattoir de poulet</a:t>
            </a:r>
          </a:p>
          <a:p>
            <a:pPr lvl="1"/>
            <a:r>
              <a:rPr lang="fr-FR" dirty="0">
                <a:solidFill>
                  <a:schemeClr val="accent6"/>
                </a:solidFill>
              </a:rPr>
              <a:t>Pour une question de présentation, les colonnes AGREMENT_ABATTOIR et LABORATOIRE ont été supprimées</a:t>
            </a:r>
          </a:p>
        </p:txBody>
      </p:sp>
      <p:sp>
        <p:nvSpPr>
          <p:cNvPr id="12" name="Espace réservé de la date 11">
            <a:extLst>
              <a:ext uri="{FF2B5EF4-FFF2-40B4-BE49-F238E27FC236}">
                <a16:creationId xmlns:a16="http://schemas.microsoft.com/office/drawing/2014/main" id="{F062C4FA-8395-4C3E-B86B-D447E6E11096}"/>
              </a:ext>
            </a:extLst>
          </p:cNvPr>
          <p:cNvSpPr>
            <a:spLocks noGrp="1"/>
          </p:cNvSpPr>
          <p:nvPr>
            <p:ph type="dt" sz="half" idx="10"/>
          </p:nvPr>
        </p:nvSpPr>
        <p:spPr/>
        <p:txBody>
          <a:bodyPr/>
          <a:lstStyle/>
          <a:p>
            <a:r>
              <a:rPr lang="fr-FR" dirty="0"/>
              <a:t>21/05/2025</a:t>
            </a:r>
          </a:p>
        </p:txBody>
      </p:sp>
      <p:sp>
        <p:nvSpPr>
          <p:cNvPr id="13" name="Espace réservé du pied de page 12">
            <a:extLst>
              <a:ext uri="{FF2B5EF4-FFF2-40B4-BE49-F238E27FC236}">
                <a16:creationId xmlns:a16="http://schemas.microsoft.com/office/drawing/2014/main" id="{F31616CC-CDB7-45FA-B6AF-70E96D92B430}"/>
              </a:ext>
            </a:extLst>
          </p:cNvPr>
          <p:cNvSpPr>
            <a:spLocks noGrp="1"/>
          </p:cNvSpPr>
          <p:nvPr>
            <p:ph type="ftr" sz="quarter" idx="11"/>
          </p:nvPr>
        </p:nvSpPr>
        <p:spPr/>
        <p:txBody>
          <a:bodyPr/>
          <a:lstStyle/>
          <a:p>
            <a:r>
              <a:rPr lang="fr-FR"/>
              <a:t>DONAVOL - contact@donavol.fr </a:t>
            </a:r>
          </a:p>
        </p:txBody>
      </p:sp>
      <p:sp>
        <p:nvSpPr>
          <p:cNvPr id="14" name="Espace réservé du numéro de diapositive 13">
            <a:extLst>
              <a:ext uri="{FF2B5EF4-FFF2-40B4-BE49-F238E27FC236}">
                <a16:creationId xmlns:a16="http://schemas.microsoft.com/office/drawing/2014/main" id="{A6B84BE7-1719-43F5-98F5-1EB41102F6F8}"/>
              </a:ext>
            </a:extLst>
          </p:cNvPr>
          <p:cNvSpPr>
            <a:spLocks noGrp="1"/>
          </p:cNvSpPr>
          <p:nvPr>
            <p:ph type="sldNum" sz="quarter" idx="12"/>
          </p:nvPr>
        </p:nvSpPr>
        <p:spPr/>
        <p:txBody>
          <a:bodyPr/>
          <a:lstStyle/>
          <a:p>
            <a:fld id="{A48D2DAF-FABC-4CD0-864E-9A0E3FF113D0}" type="slidenum">
              <a:rPr lang="fr-FR" smtClean="0"/>
              <a:t>11</a:t>
            </a:fld>
            <a:endParaRPr lang="fr-FR"/>
          </a:p>
        </p:txBody>
      </p:sp>
    </p:spTree>
    <p:extLst>
      <p:ext uri="{BB962C8B-B14F-4D97-AF65-F5344CB8AC3E}">
        <p14:creationId xmlns:p14="http://schemas.microsoft.com/office/powerpoint/2010/main" val="565537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844401-034E-4329-AB7D-AF6DD6C42AB9}"/>
              </a:ext>
            </a:extLst>
          </p:cNvPr>
          <p:cNvSpPr>
            <a:spLocks noGrp="1"/>
          </p:cNvSpPr>
          <p:nvPr>
            <p:ph type="title"/>
          </p:nvPr>
        </p:nvSpPr>
        <p:spPr>
          <a:xfrm>
            <a:off x="677334" y="609600"/>
            <a:ext cx="8596668" cy="651029"/>
          </a:xfrm>
        </p:spPr>
        <p:txBody>
          <a:bodyPr/>
          <a:lstStyle/>
          <a:p>
            <a:r>
              <a:rPr lang="fr-FR" dirty="0"/>
              <a:t>Consignes générales</a:t>
            </a:r>
          </a:p>
        </p:txBody>
      </p:sp>
      <p:sp>
        <p:nvSpPr>
          <p:cNvPr id="3" name="Espace réservé du contenu 2">
            <a:extLst>
              <a:ext uri="{FF2B5EF4-FFF2-40B4-BE49-F238E27FC236}">
                <a16:creationId xmlns:a16="http://schemas.microsoft.com/office/drawing/2014/main" id="{C57B71B0-AB6E-42CD-89E8-8C6DBD51A726}"/>
              </a:ext>
            </a:extLst>
          </p:cNvPr>
          <p:cNvSpPr>
            <a:spLocks noGrp="1"/>
          </p:cNvSpPr>
          <p:nvPr>
            <p:ph idx="1"/>
          </p:nvPr>
        </p:nvSpPr>
        <p:spPr>
          <a:xfrm>
            <a:off x="677334" y="1358283"/>
            <a:ext cx="8596668" cy="4783899"/>
          </a:xfrm>
        </p:spPr>
        <p:txBody>
          <a:bodyPr>
            <a:normAutofit fontScale="92500" lnSpcReduction="10000"/>
          </a:bodyPr>
          <a:lstStyle/>
          <a:p>
            <a:r>
              <a:rPr lang="fr-FR" dirty="0"/>
              <a:t>Les données sont attendues aux dates suivantes (pour le trimestre précédent) : </a:t>
            </a:r>
          </a:p>
          <a:p>
            <a:pPr lvl="1"/>
            <a:r>
              <a:rPr lang="fr-FR" dirty="0"/>
              <a:t>1</a:t>
            </a:r>
            <a:r>
              <a:rPr lang="fr-FR" baseline="30000" dirty="0"/>
              <a:t>er</a:t>
            </a:r>
            <a:r>
              <a:rPr lang="fr-FR" dirty="0"/>
              <a:t> trimestre au 15 avril, </a:t>
            </a:r>
          </a:p>
          <a:p>
            <a:pPr lvl="1"/>
            <a:r>
              <a:rPr lang="fr-FR" dirty="0"/>
              <a:t>2</a:t>
            </a:r>
            <a:r>
              <a:rPr lang="fr-FR" baseline="30000" dirty="0"/>
              <a:t>nd</a:t>
            </a:r>
            <a:r>
              <a:rPr lang="fr-FR" dirty="0"/>
              <a:t> trimestre au 15 juillet,</a:t>
            </a:r>
          </a:p>
          <a:p>
            <a:pPr lvl="1"/>
            <a:r>
              <a:rPr lang="fr-FR" dirty="0"/>
              <a:t>3</a:t>
            </a:r>
            <a:r>
              <a:rPr lang="fr-FR" baseline="30000" dirty="0"/>
              <a:t>ème</a:t>
            </a:r>
            <a:r>
              <a:rPr lang="fr-FR" dirty="0"/>
              <a:t> trimestre au 15 octobre,</a:t>
            </a:r>
          </a:p>
          <a:p>
            <a:pPr lvl="1"/>
            <a:r>
              <a:rPr lang="fr-FR" dirty="0"/>
              <a:t>4</a:t>
            </a:r>
            <a:r>
              <a:rPr lang="fr-FR" baseline="30000" dirty="0"/>
              <a:t>ème</a:t>
            </a:r>
            <a:r>
              <a:rPr lang="fr-FR" dirty="0"/>
              <a:t> trimestre au 15 janvier (n+1)</a:t>
            </a:r>
          </a:p>
          <a:p>
            <a:pPr lvl="1"/>
            <a:endParaRPr lang="fr-FR" sz="500" dirty="0"/>
          </a:p>
          <a:p>
            <a:r>
              <a:rPr lang="fr-FR" dirty="0"/>
              <a:t>Le fichier Excel doit comporter </a:t>
            </a:r>
            <a:r>
              <a:rPr lang="fr-FR" b="1" dirty="0"/>
              <a:t>un onglet</a:t>
            </a:r>
            <a:r>
              <a:rPr lang="fr-FR" dirty="0"/>
              <a:t>, avec </a:t>
            </a:r>
            <a:r>
              <a:rPr lang="fr-FR" b="1" dirty="0"/>
              <a:t>les </a:t>
            </a:r>
            <a:r>
              <a:rPr lang="fr-FR" b="1" dirty="0">
                <a:solidFill>
                  <a:schemeClr val="accent1"/>
                </a:solidFill>
              </a:rPr>
              <a:t>données de la période concernée uniquement</a:t>
            </a:r>
            <a:r>
              <a:rPr lang="fr-FR" dirty="0">
                <a:solidFill>
                  <a:schemeClr val="accent1"/>
                </a:solidFill>
              </a:rPr>
              <a:t> </a:t>
            </a:r>
            <a:r>
              <a:rPr lang="fr-FR" b="1" dirty="0"/>
              <a:t>(pas de cumul annuel)</a:t>
            </a:r>
            <a:r>
              <a:rPr lang="fr-FR" dirty="0"/>
              <a:t>.</a:t>
            </a:r>
          </a:p>
          <a:p>
            <a:pPr lvl="1"/>
            <a:r>
              <a:rPr lang="fr-FR" sz="1800" dirty="0"/>
              <a:t>Cet onglet doit </a:t>
            </a:r>
            <a:r>
              <a:rPr lang="fr-FR" sz="1800" b="1" dirty="0">
                <a:solidFill>
                  <a:schemeClr val="accent1"/>
                </a:solidFill>
              </a:rPr>
              <a:t>toujours avoir le même nom</a:t>
            </a:r>
            <a:r>
              <a:rPr lang="fr-FR" sz="1800" dirty="0"/>
              <a:t>, pour faciliter l’importation des données dans la base (import automatisé); </a:t>
            </a:r>
          </a:p>
          <a:p>
            <a:pPr lvl="1"/>
            <a:r>
              <a:rPr lang="fr-FR" sz="1800" dirty="0"/>
              <a:t>Il </a:t>
            </a:r>
            <a:r>
              <a:rPr lang="fr-FR" sz="1800" b="1" dirty="0">
                <a:solidFill>
                  <a:schemeClr val="accent1"/>
                </a:solidFill>
              </a:rPr>
              <a:t>ne doit pas comporter de champ vide </a:t>
            </a:r>
            <a:r>
              <a:rPr lang="fr-FR" sz="1800" dirty="0"/>
              <a:t>(chaque ligne de résultat doit être complète)</a:t>
            </a:r>
          </a:p>
          <a:p>
            <a:pPr lvl="1"/>
            <a:r>
              <a:rPr lang="fr-FR" sz="1800" dirty="0"/>
              <a:t>Il doit contenir l’ensemble des données de la période concernée (tous les germes, toutes les matrices, …).</a:t>
            </a:r>
          </a:p>
          <a:p>
            <a:pPr marL="0" indent="0">
              <a:buNone/>
            </a:pPr>
            <a:r>
              <a:rPr lang="fr-FR" sz="1500" dirty="0"/>
              <a:t>D’autres onglets peuvent être présents dans le fichier, cela ne pose pas de problème, du moment qu’ils ont des noms différents. </a:t>
            </a:r>
          </a:p>
          <a:p>
            <a:pPr marL="0" indent="0">
              <a:buNone/>
            </a:pPr>
            <a:endParaRPr lang="fr-FR" sz="500" dirty="0"/>
          </a:p>
        </p:txBody>
      </p:sp>
      <p:sp>
        <p:nvSpPr>
          <p:cNvPr id="4" name="Espace réservé de la date 3">
            <a:extLst>
              <a:ext uri="{FF2B5EF4-FFF2-40B4-BE49-F238E27FC236}">
                <a16:creationId xmlns:a16="http://schemas.microsoft.com/office/drawing/2014/main" id="{53FD48DF-D1EC-4B5F-824B-7C3B8D920EEE}"/>
              </a:ext>
            </a:extLst>
          </p:cNvPr>
          <p:cNvSpPr>
            <a:spLocks noGrp="1"/>
          </p:cNvSpPr>
          <p:nvPr>
            <p:ph type="dt" sz="half" idx="10"/>
          </p:nvPr>
        </p:nvSpPr>
        <p:spPr/>
        <p:txBody>
          <a:bodyPr/>
          <a:lstStyle/>
          <a:p>
            <a:r>
              <a:rPr lang="fr-FR" dirty="0"/>
              <a:t>21/05/2025</a:t>
            </a:r>
          </a:p>
        </p:txBody>
      </p:sp>
      <p:sp>
        <p:nvSpPr>
          <p:cNvPr id="5" name="Espace réservé du pied de page 4">
            <a:extLst>
              <a:ext uri="{FF2B5EF4-FFF2-40B4-BE49-F238E27FC236}">
                <a16:creationId xmlns:a16="http://schemas.microsoft.com/office/drawing/2014/main" id="{C30CB4F4-9516-463E-AF44-AFD872171B6D}"/>
              </a:ext>
            </a:extLst>
          </p:cNvPr>
          <p:cNvSpPr>
            <a:spLocks noGrp="1"/>
          </p:cNvSpPr>
          <p:nvPr>
            <p:ph type="ftr" sz="quarter" idx="11"/>
          </p:nvPr>
        </p:nvSpPr>
        <p:spPr/>
        <p:txBody>
          <a:bodyPr/>
          <a:lstStyle/>
          <a:p>
            <a:r>
              <a:rPr lang="fr-FR" dirty="0"/>
              <a:t>DONAVOL - contact@donavol.fr </a:t>
            </a:r>
          </a:p>
        </p:txBody>
      </p:sp>
      <p:sp>
        <p:nvSpPr>
          <p:cNvPr id="6" name="Espace réservé du numéro de diapositive 5">
            <a:extLst>
              <a:ext uri="{FF2B5EF4-FFF2-40B4-BE49-F238E27FC236}">
                <a16:creationId xmlns:a16="http://schemas.microsoft.com/office/drawing/2014/main" id="{6B003A85-1368-4EF2-9AB6-AC033C9A85D3}"/>
              </a:ext>
            </a:extLst>
          </p:cNvPr>
          <p:cNvSpPr>
            <a:spLocks noGrp="1"/>
          </p:cNvSpPr>
          <p:nvPr>
            <p:ph type="sldNum" sz="quarter" idx="12"/>
          </p:nvPr>
        </p:nvSpPr>
        <p:spPr/>
        <p:txBody>
          <a:bodyPr/>
          <a:lstStyle/>
          <a:p>
            <a:fld id="{A48D2DAF-FABC-4CD0-864E-9A0E3FF113D0}" type="slidenum">
              <a:rPr lang="fr-FR" smtClean="0"/>
              <a:t>2</a:t>
            </a:fld>
            <a:endParaRPr lang="fr-FR"/>
          </a:p>
        </p:txBody>
      </p:sp>
    </p:spTree>
    <p:extLst>
      <p:ext uri="{BB962C8B-B14F-4D97-AF65-F5344CB8AC3E}">
        <p14:creationId xmlns:p14="http://schemas.microsoft.com/office/powerpoint/2010/main" val="952186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BF2232-10F4-401B-9E4A-AD2C30FE3A0B}"/>
              </a:ext>
            </a:extLst>
          </p:cNvPr>
          <p:cNvSpPr>
            <a:spLocks noGrp="1"/>
          </p:cNvSpPr>
          <p:nvPr>
            <p:ph type="title"/>
          </p:nvPr>
        </p:nvSpPr>
        <p:spPr>
          <a:xfrm>
            <a:off x="677334" y="609600"/>
            <a:ext cx="8596668" cy="721895"/>
          </a:xfrm>
        </p:spPr>
        <p:txBody>
          <a:bodyPr/>
          <a:lstStyle/>
          <a:p>
            <a:r>
              <a:rPr lang="fr-FR" dirty="0"/>
              <a:t>Présentation des données </a:t>
            </a:r>
          </a:p>
        </p:txBody>
      </p:sp>
      <p:sp>
        <p:nvSpPr>
          <p:cNvPr id="3" name="Espace réservé du contenu 2">
            <a:extLst>
              <a:ext uri="{FF2B5EF4-FFF2-40B4-BE49-F238E27FC236}">
                <a16:creationId xmlns:a16="http://schemas.microsoft.com/office/drawing/2014/main" id="{EC6C2239-F57D-4C74-BF76-CA70CAA785C2}"/>
              </a:ext>
            </a:extLst>
          </p:cNvPr>
          <p:cNvSpPr>
            <a:spLocks noGrp="1"/>
          </p:cNvSpPr>
          <p:nvPr>
            <p:ph idx="1"/>
          </p:nvPr>
        </p:nvSpPr>
        <p:spPr>
          <a:xfrm>
            <a:off x="677334" y="1331495"/>
            <a:ext cx="8596668" cy="4709867"/>
          </a:xfrm>
        </p:spPr>
        <p:txBody>
          <a:bodyPr/>
          <a:lstStyle/>
          <a:p>
            <a:r>
              <a:rPr lang="fr-FR" dirty="0"/>
              <a:t>Les différents champs (colonnes) à renseigner sont les suivants, avec leur caractère obligatoire ou facultatif</a:t>
            </a:r>
          </a:p>
          <a:p>
            <a:endParaRPr lang="fr-FR" dirty="0"/>
          </a:p>
          <a:p>
            <a:endParaRPr lang="fr-FR" dirty="0"/>
          </a:p>
        </p:txBody>
      </p:sp>
      <p:graphicFrame>
        <p:nvGraphicFramePr>
          <p:cNvPr id="4" name="Tableau 3">
            <a:extLst>
              <a:ext uri="{FF2B5EF4-FFF2-40B4-BE49-F238E27FC236}">
                <a16:creationId xmlns:a16="http://schemas.microsoft.com/office/drawing/2014/main" id="{6A810C57-D14D-493E-A2A7-38ECB62C29F5}"/>
              </a:ext>
            </a:extLst>
          </p:cNvPr>
          <p:cNvGraphicFramePr>
            <a:graphicFrameLocks noGrp="1"/>
          </p:cNvGraphicFramePr>
          <p:nvPr>
            <p:extLst>
              <p:ext uri="{D42A27DB-BD31-4B8C-83A1-F6EECF244321}">
                <p14:modId xmlns:p14="http://schemas.microsoft.com/office/powerpoint/2010/main" val="1485739889"/>
              </p:ext>
            </p:extLst>
          </p:nvPr>
        </p:nvGraphicFramePr>
        <p:xfrm>
          <a:off x="0" y="2017602"/>
          <a:ext cx="12192000" cy="4840404"/>
        </p:xfrm>
        <a:graphic>
          <a:graphicData uri="http://schemas.openxmlformats.org/drawingml/2006/table">
            <a:tbl>
              <a:tblPr firstRow="1">
                <a:tableStyleId>{616DA210-FB5B-4158-B5E0-FEB733F419BA}</a:tableStyleId>
              </a:tblPr>
              <a:tblGrid>
                <a:gridCol w="3881535">
                  <a:extLst>
                    <a:ext uri="{9D8B030D-6E8A-4147-A177-3AD203B41FA5}">
                      <a16:colId xmlns:a16="http://schemas.microsoft.com/office/drawing/2014/main" val="1183787932"/>
                    </a:ext>
                  </a:extLst>
                </a:gridCol>
                <a:gridCol w="1758302">
                  <a:extLst>
                    <a:ext uri="{9D8B030D-6E8A-4147-A177-3AD203B41FA5}">
                      <a16:colId xmlns:a16="http://schemas.microsoft.com/office/drawing/2014/main" val="1232059337"/>
                    </a:ext>
                  </a:extLst>
                </a:gridCol>
                <a:gridCol w="6552163">
                  <a:extLst>
                    <a:ext uri="{9D8B030D-6E8A-4147-A177-3AD203B41FA5}">
                      <a16:colId xmlns:a16="http://schemas.microsoft.com/office/drawing/2014/main" val="315715121"/>
                    </a:ext>
                  </a:extLst>
                </a:gridCol>
              </a:tblGrid>
              <a:tr h="563555">
                <a:tc>
                  <a:txBody>
                    <a:bodyPr/>
                    <a:lstStyle/>
                    <a:p>
                      <a:pPr algn="ctr" fontAlgn="ctr"/>
                      <a:r>
                        <a:rPr lang="fr-FR" sz="1800" u="none" strike="noStrike" dirty="0">
                          <a:effectLst/>
                        </a:rPr>
                        <a:t>Champ</a:t>
                      </a:r>
                      <a:endParaRPr lang="fr-FR" sz="1800" b="1" i="0" u="none" strike="noStrike" dirty="0">
                        <a:solidFill>
                          <a:srgbClr val="FFFFFF"/>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effectLst/>
                        </a:rPr>
                        <a:t>Obligatoire</a:t>
                      </a:r>
                      <a:br>
                        <a:rPr lang="fr-FR" sz="1800" u="none" strike="noStrike" dirty="0">
                          <a:effectLst/>
                        </a:rPr>
                      </a:br>
                      <a:r>
                        <a:rPr lang="fr-FR" sz="1800" u="none" strike="noStrike" dirty="0">
                          <a:effectLst/>
                        </a:rPr>
                        <a:t>/ Facultatif</a:t>
                      </a:r>
                      <a:endParaRPr lang="fr-FR" sz="1800" b="1" i="0" u="none" strike="noStrike" dirty="0">
                        <a:solidFill>
                          <a:srgbClr val="FFFFFF"/>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effectLst/>
                        </a:rPr>
                        <a:t>Description</a:t>
                      </a:r>
                      <a:endParaRPr lang="fr-FR" sz="1800" b="1" i="0" u="none" strike="noStrike" dirty="0">
                        <a:solidFill>
                          <a:srgbClr val="FFFFFF"/>
                        </a:solidFill>
                        <a:effectLst/>
                        <a:latin typeface="Liberation Sans"/>
                      </a:endParaRPr>
                    </a:p>
                  </a:txBody>
                  <a:tcPr marL="7620" marR="7620" marT="7620" marB="0" anchor="ctr">
                    <a:solidFill>
                      <a:schemeClr val="bg1"/>
                    </a:solidFill>
                  </a:tcPr>
                </a:tc>
                <a:extLst>
                  <a:ext uri="{0D108BD9-81ED-4DB2-BD59-A6C34878D82A}">
                    <a16:rowId xmlns:a16="http://schemas.microsoft.com/office/drawing/2014/main" val="1845402524"/>
                  </a:ext>
                </a:extLst>
              </a:tr>
              <a:tr h="285638">
                <a:tc>
                  <a:txBody>
                    <a:bodyPr/>
                    <a:lstStyle/>
                    <a:p>
                      <a:pPr algn="ctr" fontAlgn="ctr"/>
                      <a:r>
                        <a:rPr lang="fr-FR" sz="1800" u="none" strike="noStrike" dirty="0">
                          <a:solidFill>
                            <a:schemeClr val="accent1"/>
                          </a:solidFill>
                          <a:effectLst/>
                        </a:rPr>
                        <a:t>AGREMENT_ABATTOIR</a:t>
                      </a:r>
                      <a:endParaRPr lang="fr-FR" sz="1800" b="0" i="0" u="none" strike="noStrike" dirty="0">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a:solidFill>
                            <a:schemeClr val="accent1"/>
                          </a:solidFill>
                          <a:effectLst/>
                        </a:rPr>
                        <a:t>O</a:t>
                      </a:r>
                      <a:endParaRPr lang="fr-FR" sz="1800" b="0" i="0" u="none" strike="noStrike">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solidFill>
                            <a:schemeClr val="accent1"/>
                          </a:solidFill>
                          <a:effectLst/>
                        </a:rPr>
                        <a:t>Numéro d'agrément de l'abattoir</a:t>
                      </a:r>
                      <a:endParaRPr lang="fr-FR" sz="1800" b="0" i="0" u="none" strike="noStrike" dirty="0">
                        <a:solidFill>
                          <a:schemeClr val="accent1"/>
                        </a:solidFill>
                        <a:effectLst/>
                        <a:latin typeface="Liberation Sans"/>
                      </a:endParaRPr>
                    </a:p>
                  </a:txBody>
                  <a:tcPr marL="7620" marR="7620" marT="7620" marB="0" anchor="ctr">
                    <a:solidFill>
                      <a:schemeClr val="bg1"/>
                    </a:solidFill>
                  </a:tcPr>
                </a:tc>
                <a:extLst>
                  <a:ext uri="{0D108BD9-81ED-4DB2-BD59-A6C34878D82A}">
                    <a16:rowId xmlns:a16="http://schemas.microsoft.com/office/drawing/2014/main" val="744783894"/>
                  </a:ext>
                </a:extLst>
              </a:tr>
              <a:tr h="285638">
                <a:tc>
                  <a:txBody>
                    <a:bodyPr/>
                    <a:lstStyle/>
                    <a:p>
                      <a:pPr algn="ctr" fontAlgn="ctr"/>
                      <a:r>
                        <a:rPr lang="fr-FR" sz="1800" u="none" strike="noStrike" dirty="0">
                          <a:solidFill>
                            <a:schemeClr val="accent1"/>
                          </a:solidFill>
                          <a:effectLst/>
                        </a:rPr>
                        <a:t>LABORATOIRE</a:t>
                      </a:r>
                      <a:endParaRPr lang="fr-FR" sz="1800" b="0" i="0" u="none" strike="noStrike" dirty="0">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solidFill>
                            <a:schemeClr val="accent1"/>
                          </a:solidFill>
                          <a:effectLst/>
                        </a:rPr>
                        <a:t>O</a:t>
                      </a:r>
                      <a:endParaRPr lang="fr-FR" sz="1800" b="0" i="0" u="none" strike="noStrike" dirty="0">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a:solidFill>
                            <a:schemeClr val="accent1"/>
                          </a:solidFill>
                          <a:effectLst/>
                        </a:rPr>
                        <a:t>Nom du laboratoire d'analyses</a:t>
                      </a:r>
                      <a:endParaRPr lang="fr-FR" sz="1800" b="0" i="0" u="none" strike="noStrike">
                        <a:solidFill>
                          <a:schemeClr val="accent1"/>
                        </a:solidFill>
                        <a:effectLst/>
                        <a:latin typeface="Liberation Sans"/>
                      </a:endParaRPr>
                    </a:p>
                  </a:txBody>
                  <a:tcPr marL="7620" marR="7620" marT="7620" marB="0" anchor="ctr">
                    <a:solidFill>
                      <a:schemeClr val="bg1"/>
                    </a:solidFill>
                  </a:tcPr>
                </a:tc>
                <a:extLst>
                  <a:ext uri="{0D108BD9-81ED-4DB2-BD59-A6C34878D82A}">
                    <a16:rowId xmlns:a16="http://schemas.microsoft.com/office/drawing/2014/main" val="44203017"/>
                  </a:ext>
                </a:extLst>
              </a:tr>
              <a:tr h="285638">
                <a:tc>
                  <a:txBody>
                    <a:bodyPr/>
                    <a:lstStyle/>
                    <a:p>
                      <a:pPr algn="ctr" fontAlgn="ctr"/>
                      <a:r>
                        <a:rPr lang="fr-FR" sz="1800" u="none" strike="noStrike" dirty="0">
                          <a:solidFill>
                            <a:schemeClr val="accent1"/>
                          </a:solidFill>
                          <a:effectLst/>
                        </a:rPr>
                        <a:t>ESPECE</a:t>
                      </a:r>
                      <a:endParaRPr lang="fr-FR" sz="1800" b="0" i="0" u="none" strike="noStrike" dirty="0">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a:solidFill>
                            <a:schemeClr val="accent1"/>
                          </a:solidFill>
                          <a:effectLst/>
                        </a:rPr>
                        <a:t>O</a:t>
                      </a:r>
                      <a:endParaRPr lang="fr-FR" sz="1800" b="0" i="0" u="none" strike="noStrike">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a:solidFill>
                            <a:schemeClr val="accent1"/>
                          </a:solidFill>
                          <a:effectLst/>
                        </a:rPr>
                        <a:t>Espèce abattue</a:t>
                      </a:r>
                      <a:endParaRPr lang="fr-FR" sz="1800" b="0" i="0" u="none" strike="noStrike">
                        <a:solidFill>
                          <a:schemeClr val="accent1"/>
                        </a:solidFill>
                        <a:effectLst/>
                        <a:latin typeface="Liberation Sans"/>
                      </a:endParaRPr>
                    </a:p>
                  </a:txBody>
                  <a:tcPr marL="7620" marR="7620" marT="7620" marB="0" anchor="ctr">
                    <a:solidFill>
                      <a:schemeClr val="bg1"/>
                    </a:solidFill>
                  </a:tcPr>
                </a:tc>
                <a:extLst>
                  <a:ext uri="{0D108BD9-81ED-4DB2-BD59-A6C34878D82A}">
                    <a16:rowId xmlns:a16="http://schemas.microsoft.com/office/drawing/2014/main" val="3657844279"/>
                  </a:ext>
                </a:extLst>
              </a:tr>
              <a:tr h="563555">
                <a:tc>
                  <a:txBody>
                    <a:bodyPr/>
                    <a:lstStyle/>
                    <a:p>
                      <a:pPr algn="ctr" fontAlgn="ctr"/>
                      <a:r>
                        <a:rPr lang="fr-FR" sz="1800" u="none" strike="noStrike" dirty="0">
                          <a:solidFill>
                            <a:schemeClr val="accent1"/>
                          </a:solidFill>
                          <a:effectLst/>
                        </a:rPr>
                        <a:t>DATE_ABATTAGE</a:t>
                      </a:r>
                      <a:endParaRPr lang="fr-FR" sz="1800" b="0" i="0" u="none" strike="noStrike" dirty="0">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solidFill>
                            <a:schemeClr val="accent1"/>
                          </a:solidFill>
                          <a:effectLst/>
                        </a:rPr>
                        <a:t>O</a:t>
                      </a:r>
                      <a:endParaRPr lang="fr-FR" sz="1800" b="0" i="0" u="none" strike="noStrike" dirty="0">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a:solidFill>
                            <a:schemeClr val="accent1"/>
                          </a:solidFill>
                          <a:effectLst/>
                        </a:rPr>
                        <a:t>Date d'abattage (ou date de production pour les produits transformés)</a:t>
                      </a:r>
                      <a:endParaRPr lang="fr-FR" sz="1800" b="0" i="0" u="none" strike="noStrike">
                        <a:solidFill>
                          <a:schemeClr val="accent1"/>
                        </a:solidFill>
                        <a:effectLst/>
                        <a:latin typeface="Liberation Sans"/>
                      </a:endParaRPr>
                    </a:p>
                  </a:txBody>
                  <a:tcPr marL="7620" marR="7620" marT="7620" marB="0" anchor="ctr">
                    <a:solidFill>
                      <a:schemeClr val="bg1"/>
                    </a:solidFill>
                  </a:tcPr>
                </a:tc>
                <a:extLst>
                  <a:ext uri="{0D108BD9-81ED-4DB2-BD59-A6C34878D82A}">
                    <a16:rowId xmlns:a16="http://schemas.microsoft.com/office/drawing/2014/main" val="2370001973"/>
                  </a:ext>
                </a:extLst>
              </a:tr>
              <a:tr h="285638">
                <a:tc>
                  <a:txBody>
                    <a:bodyPr/>
                    <a:lstStyle/>
                    <a:p>
                      <a:pPr algn="ctr" fontAlgn="ctr"/>
                      <a:r>
                        <a:rPr lang="fr-FR" sz="1800" u="none" strike="noStrike">
                          <a:solidFill>
                            <a:schemeClr val="accent1"/>
                          </a:solidFill>
                          <a:effectLst/>
                        </a:rPr>
                        <a:t>IDENTIFIANT_LOT</a:t>
                      </a:r>
                      <a:endParaRPr lang="fr-FR" sz="1800" b="0" i="0" u="none" strike="noStrike">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solidFill>
                            <a:schemeClr val="accent1"/>
                          </a:solidFill>
                          <a:effectLst/>
                        </a:rPr>
                        <a:t>O</a:t>
                      </a:r>
                      <a:endParaRPr lang="fr-FR" sz="1800" b="0" i="0" u="none" strike="noStrike" dirty="0">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a:solidFill>
                            <a:schemeClr val="accent1"/>
                          </a:solidFill>
                          <a:effectLst/>
                        </a:rPr>
                        <a:t>Identifiant du lot abattu</a:t>
                      </a:r>
                      <a:endParaRPr lang="fr-FR" sz="1800" b="0" i="0" u="none" strike="noStrike">
                        <a:solidFill>
                          <a:schemeClr val="accent1"/>
                        </a:solidFill>
                        <a:effectLst/>
                        <a:latin typeface="Liberation Sans"/>
                      </a:endParaRPr>
                    </a:p>
                  </a:txBody>
                  <a:tcPr marL="7620" marR="7620" marT="7620" marB="0" anchor="ctr">
                    <a:solidFill>
                      <a:schemeClr val="bg1"/>
                    </a:solidFill>
                  </a:tcPr>
                </a:tc>
                <a:extLst>
                  <a:ext uri="{0D108BD9-81ED-4DB2-BD59-A6C34878D82A}">
                    <a16:rowId xmlns:a16="http://schemas.microsoft.com/office/drawing/2014/main" val="3941850157"/>
                  </a:ext>
                </a:extLst>
              </a:tr>
              <a:tr h="285638">
                <a:tc>
                  <a:txBody>
                    <a:bodyPr/>
                    <a:lstStyle/>
                    <a:p>
                      <a:pPr algn="ctr" fontAlgn="ctr"/>
                      <a:r>
                        <a:rPr lang="fr-FR" sz="1800" u="none" strike="noStrike">
                          <a:solidFill>
                            <a:schemeClr val="accent1"/>
                          </a:solidFill>
                          <a:effectLst/>
                        </a:rPr>
                        <a:t>MATRICE</a:t>
                      </a:r>
                      <a:endParaRPr lang="fr-FR" sz="1800" b="0" i="0" u="none" strike="noStrike">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solidFill>
                            <a:schemeClr val="accent1"/>
                          </a:solidFill>
                          <a:effectLst/>
                        </a:rPr>
                        <a:t>O</a:t>
                      </a:r>
                      <a:endParaRPr lang="fr-FR" sz="1800" b="0" i="0" u="none" strike="noStrike" dirty="0">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a:solidFill>
                            <a:schemeClr val="accent1"/>
                          </a:solidFill>
                          <a:effectLst/>
                        </a:rPr>
                        <a:t>Matrice analysée</a:t>
                      </a:r>
                      <a:endParaRPr lang="fr-FR" sz="1800" b="0" i="0" u="none" strike="noStrike">
                        <a:solidFill>
                          <a:schemeClr val="accent1"/>
                        </a:solidFill>
                        <a:effectLst/>
                        <a:latin typeface="Liberation Sans"/>
                      </a:endParaRPr>
                    </a:p>
                  </a:txBody>
                  <a:tcPr marL="7620" marR="7620" marT="7620" marB="0" anchor="ctr">
                    <a:solidFill>
                      <a:schemeClr val="bg1"/>
                    </a:solidFill>
                  </a:tcPr>
                </a:tc>
                <a:extLst>
                  <a:ext uri="{0D108BD9-81ED-4DB2-BD59-A6C34878D82A}">
                    <a16:rowId xmlns:a16="http://schemas.microsoft.com/office/drawing/2014/main" val="1010180850"/>
                  </a:ext>
                </a:extLst>
              </a:tr>
              <a:tr h="285638">
                <a:tc>
                  <a:txBody>
                    <a:bodyPr/>
                    <a:lstStyle/>
                    <a:p>
                      <a:pPr algn="ctr" fontAlgn="ctr"/>
                      <a:r>
                        <a:rPr lang="fr-FR" sz="1800" u="none" strike="noStrike">
                          <a:solidFill>
                            <a:schemeClr val="accent1"/>
                          </a:solidFill>
                          <a:effectLst/>
                        </a:rPr>
                        <a:t>GERME</a:t>
                      </a:r>
                      <a:endParaRPr lang="fr-FR" sz="1800" b="0" i="0" u="none" strike="noStrike">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solidFill>
                            <a:schemeClr val="accent1"/>
                          </a:solidFill>
                          <a:effectLst/>
                        </a:rPr>
                        <a:t>O</a:t>
                      </a:r>
                      <a:endParaRPr lang="fr-FR" sz="1800" b="0" i="0" u="none" strike="noStrike" dirty="0">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solidFill>
                            <a:schemeClr val="accent1"/>
                          </a:solidFill>
                          <a:effectLst/>
                        </a:rPr>
                        <a:t>Germe analysé</a:t>
                      </a:r>
                      <a:endParaRPr lang="fr-FR" sz="1800" b="0" i="0" u="none" strike="noStrike" dirty="0">
                        <a:solidFill>
                          <a:schemeClr val="accent1"/>
                        </a:solidFill>
                        <a:effectLst/>
                        <a:latin typeface="Liberation Sans"/>
                      </a:endParaRPr>
                    </a:p>
                  </a:txBody>
                  <a:tcPr marL="7620" marR="7620" marT="7620" marB="0" anchor="ctr">
                    <a:solidFill>
                      <a:schemeClr val="bg1"/>
                    </a:solidFill>
                  </a:tcPr>
                </a:tc>
                <a:extLst>
                  <a:ext uri="{0D108BD9-81ED-4DB2-BD59-A6C34878D82A}">
                    <a16:rowId xmlns:a16="http://schemas.microsoft.com/office/drawing/2014/main" val="1435920399"/>
                  </a:ext>
                </a:extLst>
              </a:tr>
              <a:tr h="285638">
                <a:tc>
                  <a:txBody>
                    <a:bodyPr/>
                    <a:lstStyle/>
                    <a:p>
                      <a:pPr algn="ctr" fontAlgn="ctr"/>
                      <a:r>
                        <a:rPr lang="fr-FR" sz="1800" u="none" strike="noStrike">
                          <a:solidFill>
                            <a:schemeClr val="accent1"/>
                          </a:solidFill>
                          <a:effectLst/>
                        </a:rPr>
                        <a:t>PRESENCE</a:t>
                      </a:r>
                      <a:endParaRPr lang="fr-FR" sz="1800" b="0" i="0" u="none" strike="noStrike">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a:solidFill>
                            <a:schemeClr val="accent1"/>
                          </a:solidFill>
                          <a:effectLst/>
                        </a:rPr>
                        <a:t>O</a:t>
                      </a:r>
                      <a:endParaRPr lang="fr-FR" sz="1800" b="0" i="0" u="none" strike="noStrike">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solidFill>
                            <a:schemeClr val="accent1"/>
                          </a:solidFill>
                          <a:effectLst/>
                        </a:rPr>
                        <a:t>Présence</a:t>
                      </a:r>
                      <a:endParaRPr lang="fr-FR" sz="1800" b="0" i="0" u="none" strike="noStrike" dirty="0">
                        <a:solidFill>
                          <a:schemeClr val="accent1"/>
                        </a:solidFill>
                        <a:effectLst/>
                        <a:latin typeface="Liberation Sans"/>
                      </a:endParaRPr>
                    </a:p>
                  </a:txBody>
                  <a:tcPr marL="7620" marR="7620" marT="7620" marB="0" anchor="ctr">
                    <a:solidFill>
                      <a:schemeClr val="bg1"/>
                    </a:solidFill>
                  </a:tcPr>
                </a:tc>
                <a:extLst>
                  <a:ext uri="{0D108BD9-81ED-4DB2-BD59-A6C34878D82A}">
                    <a16:rowId xmlns:a16="http://schemas.microsoft.com/office/drawing/2014/main" val="57640156"/>
                  </a:ext>
                </a:extLst>
              </a:tr>
              <a:tr h="285638">
                <a:tc>
                  <a:txBody>
                    <a:bodyPr/>
                    <a:lstStyle/>
                    <a:p>
                      <a:pPr algn="ctr" fontAlgn="ctr"/>
                      <a:r>
                        <a:rPr lang="fr-FR" sz="1800" u="none" strike="noStrike">
                          <a:solidFill>
                            <a:schemeClr val="accent1"/>
                          </a:solidFill>
                          <a:effectLst/>
                        </a:rPr>
                        <a:t>DENOMBREMENT_CAMPYLOBACTER</a:t>
                      </a:r>
                      <a:endParaRPr lang="fr-FR" sz="1800" b="0" i="0" u="none" strike="noStrike">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a:solidFill>
                            <a:schemeClr val="accent1"/>
                          </a:solidFill>
                          <a:effectLst/>
                        </a:rPr>
                        <a:t>O</a:t>
                      </a:r>
                      <a:endParaRPr lang="fr-FR" sz="1800" b="0" i="0" u="none" strike="noStrike">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solidFill>
                            <a:schemeClr val="accent1"/>
                          </a:solidFill>
                          <a:effectLst/>
                        </a:rPr>
                        <a:t>Dénombrement Campylobacter</a:t>
                      </a:r>
                      <a:endParaRPr lang="fr-FR" sz="1800" b="0" i="0" u="none" strike="noStrike" dirty="0">
                        <a:solidFill>
                          <a:schemeClr val="accent1"/>
                        </a:solidFill>
                        <a:effectLst/>
                        <a:latin typeface="Liberation Sans"/>
                      </a:endParaRPr>
                    </a:p>
                  </a:txBody>
                  <a:tcPr marL="7620" marR="7620" marT="7620" marB="0" anchor="ctr">
                    <a:solidFill>
                      <a:schemeClr val="bg1"/>
                    </a:solidFill>
                  </a:tcPr>
                </a:tc>
                <a:extLst>
                  <a:ext uri="{0D108BD9-81ED-4DB2-BD59-A6C34878D82A}">
                    <a16:rowId xmlns:a16="http://schemas.microsoft.com/office/drawing/2014/main" val="4165816835"/>
                  </a:ext>
                </a:extLst>
              </a:tr>
              <a:tr h="285638">
                <a:tc>
                  <a:txBody>
                    <a:bodyPr/>
                    <a:lstStyle/>
                    <a:p>
                      <a:pPr algn="ctr" fontAlgn="ctr"/>
                      <a:r>
                        <a:rPr lang="fr-FR" sz="1800" u="none" strike="noStrike">
                          <a:solidFill>
                            <a:schemeClr val="accent1"/>
                          </a:solidFill>
                          <a:effectLst/>
                        </a:rPr>
                        <a:t>DENOMBREMENT</a:t>
                      </a:r>
                      <a:endParaRPr lang="fr-FR" sz="1800" b="0" i="0" u="none" strike="noStrike">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a:solidFill>
                            <a:schemeClr val="accent1"/>
                          </a:solidFill>
                          <a:effectLst/>
                        </a:rPr>
                        <a:t>O</a:t>
                      </a:r>
                      <a:endParaRPr lang="fr-FR" sz="1800" b="0" i="0" u="none" strike="noStrike">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solidFill>
                            <a:schemeClr val="accent1"/>
                          </a:solidFill>
                          <a:effectLst/>
                        </a:rPr>
                        <a:t>Dénombrement (Hors Campylobacter)</a:t>
                      </a:r>
                      <a:endParaRPr lang="fr-FR" sz="1800" b="0" i="0" u="none" strike="noStrike" dirty="0">
                        <a:solidFill>
                          <a:schemeClr val="accent1"/>
                        </a:solidFill>
                        <a:effectLst/>
                        <a:latin typeface="Liberation Sans"/>
                      </a:endParaRPr>
                    </a:p>
                  </a:txBody>
                  <a:tcPr marL="7620" marR="7620" marT="7620" marB="0" anchor="ctr">
                    <a:solidFill>
                      <a:schemeClr val="bg1"/>
                    </a:solidFill>
                  </a:tcPr>
                </a:tc>
                <a:extLst>
                  <a:ext uri="{0D108BD9-81ED-4DB2-BD59-A6C34878D82A}">
                    <a16:rowId xmlns:a16="http://schemas.microsoft.com/office/drawing/2014/main" val="2878453728"/>
                  </a:ext>
                </a:extLst>
              </a:tr>
              <a:tr h="285638">
                <a:tc>
                  <a:txBody>
                    <a:bodyPr/>
                    <a:lstStyle/>
                    <a:p>
                      <a:pPr algn="ctr" fontAlgn="ctr"/>
                      <a:r>
                        <a:rPr lang="fr-FR" sz="1800" u="none" strike="noStrike" dirty="0">
                          <a:solidFill>
                            <a:schemeClr val="accent1"/>
                          </a:solidFill>
                          <a:effectLst/>
                        </a:rPr>
                        <a:t>SEROTYPE_SALMONELLE</a:t>
                      </a:r>
                      <a:endParaRPr lang="fr-FR" sz="1800" b="0" i="0" u="none" strike="noStrike" dirty="0">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solidFill>
                            <a:schemeClr val="accent1"/>
                          </a:solidFill>
                          <a:effectLst/>
                        </a:rPr>
                        <a:t>O</a:t>
                      </a:r>
                      <a:endParaRPr lang="fr-FR" sz="1800" b="0" i="0" u="none" strike="noStrike" dirty="0">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solidFill>
                            <a:schemeClr val="accent1"/>
                          </a:solidFill>
                          <a:effectLst/>
                        </a:rPr>
                        <a:t>Sérotype de salmonelle</a:t>
                      </a:r>
                      <a:endParaRPr lang="fr-FR" sz="1800" b="0" i="0" u="none" strike="noStrike" dirty="0">
                        <a:solidFill>
                          <a:schemeClr val="accent1"/>
                        </a:solidFill>
                        <a:effectLst/>
                        <a:latin typeface="Liberation Sans"/>
                      </a:endParaRPr>
                    </a:p>
                  </a:txBody>
                  <a:tcPr marL="7620" marR="7620" marT="7620" marB="0" anchor="ctr">
                    <a:solidFill>
                      <a:schemeClr val="bg1"/>
                    </a:solidFill>
                  </a:tcPr>
                </a:tc>
                <a:extLst>
                  <a:ext uri="{0D108BD9-81ED-4DB2-BD59-A6C34878D82A}">
                    <a16:rowId xmlns:a16="http://schemas.microsoft.com/office/drawing/2014/main" val="1568763956"/>
                  </a:ext>
                </a:extLst>
              </a:tr>
              <a:tr h="285638">
                <a:tc>
                  <a:txBody>
                    <a:bodyPr/>
                    <a:lstStyle/>
                    <a:p>
                      <a:pPr algn="ctr" fontAlgn="ctr"/>
                      <a:r>
                        <a:rPr lang="fr-FR" sz="1800" u="none" strike="noStrike" dirty="0">
                          <a:solidFill>
                            <a:schemeClr val="accent5"/>
                          </a:solidFill>
                          <a:effectLst/>
                        </a:rPr>
                        <a:t>MODE_ELEVAGE</a:t>
                      </a:r>
                      <a:endParaRPr lang="fr-FR" sz="1800" b="0" i="0" u="none" strike="noStrike" dirty="0">
                        <a:solidFill>
                          <a:schemeClr val="accent5"/>
                        </a:solidFill>
                        <a:effectLst/>
                        <a:latin typeface="Liberation Sans"/>
                      </a:endParaRPr>
                    </a:p>
                  </a:txBody>
                  <a:tcPr marL="7620" marR="7620" marT="7620" marB="0" anchor="ctr">
                    <a:solidFill>
                      <a:schemeClr val="bg1"/>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fr-FR" sz="1800" u="none" strike="noStrike" dirty="0">
                          <a:solidFill>
                            <a:schemeClr val="accent1"/>
                          </a:solidFill>
                          <a:effectLst/>
                        </a:rPr>
                        <a:t>O pour FIA</a:t>
                      </a:r>
                      <a:endParaRPr lang="fr-FR" sz="1800" b="0" i="0" u="none" strike="noStrike" dirty="0">
                        <a:solidFill>
                          <a:schemeClr val="accent1"/>
                        </a:solidFill>
                        <a:effectLst/>
                        <a:latin typeface="Liberation Sans"/>
                      </a:endParaRPr>
                    </a:p>
                  </a:txBody>
                  <a:tcPr marL="7620" marR="7620" marT="7620" marB="0" anchor="ctr">
                    <a:solidFill>
                      <a:schemeClr val="bg1"/>
                    </a:solidFill>
                  </a:tcPr>
                </a:tc>
                <a:tc>
                  <a:txBody>
                    <a:bodyPr/>
                    <a:lstStyle/>
                    <a:p>
                      <a:pPr algn="ctr" fontAlgn="ctr"/>
                      <a:r>
                        <a:rPr lang="fr-FR" sz="1800" u="none" strike="noStrike">
                          <a:solidFill>
                            <a:schemeClr val="accent5"/>
                          </a:solidFill>
                          <a:effectLst/>
                        </a:rPr>
                        <a:t>Mode d'élevage (ou Produits Elaborés)</a:t>
                      </a:r>
                      <a:endParaRPr lang="fr-FR" sz="1800" b="0" i="0" u="none" strike="noStrike">
                        <a:solidFill>
                          <a:schemeClr val="accent5"/>
                        </a:solidFill>
                        <a:effectLst/>
                        <a:latin typeface="Liberation Sans"/>
                      </a:endParaRPr>
                    </a:p>
                  </a:txBody>
                  <a:tcPr marL="7620" marR="7620" marT="7620" marB="0" anchor="ctr">
                    <a:solidFill>
                      <a:schemeClr val="bg1"/>
                    </a:solidFill>
                  </a:tcPr>
                </a:tc>
                <a:extLst>
                  <a:ext uri="{0D108BD9-81ED-4DB2-BD59-A6C34878D82A}">
                    <a16:rowId xmlns:a16="http://schemas.microsoft.com/office/drawing/2014/main" val="380808139"/>
                  </a:ext>
                </a:extLst>
              </a:tr>
              <a:tr h="285638">
                <a:tc>
                  <a:txBody>
                    <a:bodyPr/>
                    <a:lstStyle/>
                    <a:p>
                      <a:pPr algn="ctr" fontAlgn="ctr"/>
                      <a:r>
                        <a:rPr lang="fr-FR" sz="1800" u="none" strike="noStrike">
                          <a:solidFill>
                            <a:schemeClr val="accent5"/>
                          </a:solidFill>
                          <a:effectLst/>
                        </a:rPr>
                        <a:t>ETAPE_PRELEVEMENT</a:t>
                      </a:r>
                      <a:endParaRPr lang="fr-FR" sz="1800" b="0" i="0" u="none" strike="noStrike">
                        <a:solidFill>
                          <a:schemeClr val="accent5"/>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solidFill>
                            <a:schemeClr val="accent5"/>
                          </a:solidFill>
                          <a:effectLst/>
                        </a:rPr>
                        <a:t>F</a:t>
                      </a:r>
                      <a:endParaRPr lang="fr-FR" sz="1800" b="0" i="0" u="none" strike="noStrike" dirty="0">
                        <a:solidFill>
                          <a:schemeClr val="accent5"/>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solidFill>
                            <a:schemeClr val="accent5"/>
                          </a:solidFill>
                          <a:effectLst/>
                        </a:rPr>
                        <a:t>Etape de prélèvement</a:t>
                      </a:r>
                      <a:endParaRPr lang="fr-FR" sz="1800" b="0" i="0" u="none" strike="noStrike" dirty="0">
                        <a:solidFill>
                          <a:schemeClr val="accent5"/>
                        </a:solidFill>
                        <a:effectLst/>
                        <a:latin typeface="Liberation Sans"/>
                      </a:endParaRPr>
                    </a:p>
                  </a:txBody>
                  <a:tcPr marL="7620" marR="7620" marT="7620" marB="0" anchor="ctr">
                    <a:solidFill>
                      <a:schemeClr val="bg1"/>
                    </a:solidFill>
                  </a:tcPr>
                </a:tc>
                <a:extLst>
                  <a:ext uri="{0D108BD9-81ED-4DB2-BD59-A6C34878D82A}">
                    <a16:rowId xmlns:a16="http://schemas.microsoft.com/office/drawing/2014/main" val="3465104598"/>
                  </a:ext>
                </a:extLst>
              </a:tr>
              <a:tr h="285638">
                <a:tc>
                  <a:txBody>
                    <a:bodyPr/>
                    <a:lstStyle/>
                    <a:p>
                      <a:pPr algn="ctr" fontAlgn="ctr"/>
                      <a:r>
                        <a:rPr lang="fr-FR" sz="1800" u="none" strike="noStrike">
                          <a:solidFill>
                            <a:schemeClr val="accent5"/>
                          </a:solidFill>
                          <a:effectLst/>
                        </a:rPr>
                        <a:t>LIGNE D'ABATTAGE</a:t>
                      </a:r>
                      <a:endParaRPr lang="fr-FR" sz="1800" b="0" i="0" u="none" strike="noStrike">
                        <a:solidFill>
                          <a:schemeClr val="accent5"/>
                        </a:solidFill>
                        <a:effectLst/>
                        <a:latin typeface="Liberation Sans"/>
                      </a:endParaRPr>
                    </a:p>
                  </a:txBody>
                  <a:tcPr marL="7620" marR="7620" marT="7620" marB="0" anchor="ctr">
                    <a:solidFill>
                      <a:schemeClr val="bg1"/>
                    </a:solidFill>
                  </a:tcPr>
                </a:tc>
                <a:tc>
                  <a:txBody>
                    <a:bodyPr/>
                    <a:lstStyle/>
                    <a:p>
                      <a:pPr algn="ctr" fontAlgn="ctr"/>
                      <a:r>
                        <a:rPr lang="fr-FR" sz="1800" u="none" strike="noStrike">
                          <a:solidFill>
                            <a:schemeClr val="accent5"/>
                          </a:solidFill>
                          <a:effectLst/>
                        </a:rPr>
                        <a:t>F</a:t>
                      </a:r>
                      <a:endParaRPr lang="fr-FR" sz="1800" b="0" i="0" u="none" strike="noStrike">
                        <a:solidFill>
                          <a:schemeClr val="accent5"/>
                        </a:solidFill>
                        <a:effectLst/>
                        <a:latin typeface="Liberation Sans"/>
                      </a:endParaRPr>
                    </a:p>
                  </a:txBody>
                  <a:tcPr marL="7620" marR="7620" marT="7620" marB="0" anchor="ctr">
                    <a:solidFill>
                      <a:schemeClr val="bg1"/>
                    </a:solidFill>
                  </a:tcPr>
                </a:tc>
                <a:tc>
                  <a:txBody>
                    <a:bodyPr/>
                    <a:lstStyle/>
                    <a:p>
                      <a:pPr algn="ctr" fontAlgn="ctr"/>
                      <a:r>
                        <a:rPr lang="fr-FR" sz="1800" u="none" strike="noStrike" dirty="0">
                          <a:solidFill>
                            <a:schemeClr val="accent5"/>
                          </a:solidFill>
                          <a:effectLst/>
                        </a:rPr>
                        <a:t>Ligne d'abattage</a:t>
                      </a:r>
                      <a:endParaRPr lang="fr-FR" sz="1800" b="0" i="0" u="none" strike="noStrike" dirty="0">
                        <a:solidFill>
                          <a:schemeClr val="accent5"/>
                        </a:solidFill>
                        <a:effectLst/>
                        <a:latin typeface="Liberation Sans"/>
                      </a:endParaRPr>
                    </a:p>
                  </a:txBody>
                  <a:tcPr marL="7620" marR="7620" marT="7620" marB="0" anchor="ctr">
                    <a:solidFill>
                      <a:schemeClr val="bg1"/>
                    </a:solidFill>
                  </a:tcPr>
                </a:tc>
                <a:extLst>
                  <a:ext uri="{0D108BD9-81ED-4DB2-BD59-A6C34878D82A}">
                    <a16:rowId xmlns:a16="http://schemas.microsoft.com/office/drawing/2014/main" val="113114841"/>
                  </a:ext>
                </a:extLst>
              </a:tr>
            </a:tbl>
          </a:graphicData>
        </a:graphic>
      </p:graphicFrame>
      <p:sp>
        <p:nvSpPr>
          <p:cNvPr id="7" name="Espace réservé du numéro de diapositive 6">
            <a:extLst>
              <a:ext uri="{FF2B5EF4-FFF2-40B4-BE49-F238E27FC236}">
                <a16:creationId xmlns:a16="http://schemas.microsoft.com/office/drawing/2014/main" id="{BAB67955-B400-4F1C-9986-1DC66015AD00}"/>
              </a:ext>
            </a:extLst>
          </p:cNvPr>
          <p:cNvSpPr>
            <a:spLocks noGrp="1"/>
          </p:cNvSpPr>
          <p:nvPr>
            <p:ph type="sldNum" sz="quarter" idx="12"/>
          </p:nvPr>
        </p:nvSpPr>
        <p:spPr/>
        <p:txBody>
          <a:bodyPr/>
          <a:lstStyle/>
          <a:p>
            <a:fld id="{A48D2DAF-FABC-4CD0-864E-9A0E3FF113D0}" type="slidenum">
              <a:rPr lang="fr-FR" smtClean="0"/>
              <a:t>3</a:t>
            </a:fld>
            <a:endParaRPr lang="fr-FR"/>
          </a:p>
        </p:txBody>
      </p:sp>
    </p:spTree>
    <p:extLst>
      <p:ext uri="{BB962C8B-B14F-4D97-AF65-F5344CB8AC3E}">
        <p14:creationId xmlns:p14="http://schemas.microsoft.com/office/powerpoint/2010/main" val="3161256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5EF87A-F4D3-4C92-B30A-9D0E0A4B3BA7}"/>
              </a:ext>
            </a:extLst>
          </p:cNvPr>
          <p:cNvSpPr>
            <a:spLocks noGrp="1"/>
          </p:cNvSpPr>
          <p:nvPr>
            <p:ph type="title"/>
          </p:nvPr>
        </p:nvSpPr>
        <p:spPr>
          <a:xfrm>
            <a:off x="677334" y="625642"/>
            <a:ext cx="8596668" cy="641684"/>
          </a:xfrm>
        </p:spPr>
        <p:txBody>
          <a:bodyPr/>
          <a:lstStyle/>
          <a:p>
            <a:r>
              <a:rPr lang="fr-FR" dirty="0"/>
              <a:t>Présentation des données (1) </a:t>
            </a:r>
          </a:p>
        </p:txBody>
      </p:sp>
      <p:sp>
        <p:nvSpPr>
          <p:cNvPr id="3" name="Espace réservé du contenu 2">
            <a:extLst>
              <a:ext uri="{FF2B5EF4-FFF2-40B4-BE49-F238E27FC236}">
                <a16:creationId xmlns:a16="http://schemas.microsoft.com/office/drawing/2014/main" id="{451D024B-B0C7-497E-8633-DC8D4FBCC1F3}"/>
              </a:ext>
            </a:extLst>
          </p:cNvPr>
          <p:cNvSpPr>
            <a:spLocks noGrp="1"/>
          </p:cNvSpPr>
          <p:nvPr>
            <p:ph idx="1"/>
          </p:nvPr>
        </p:nvSpPr>
        <p:spPr>
          <a:xfrm>
            <a:off x="677334" y="1507958"/>
            <a:ext cx="8596668" cy="5350041"/>
          </a:xfrm>
        </p:spPr>
        <p:txBody>
          <a:bodyPr>
            <a:normAutofit/>
          </a:bodyPr>
          <a:lstStyle/>
          <a:p>
            <a:r>
              <a:rPr lang="fr-FR" b="1" dirty="0">
                <a:solidFill>
                  <a:schemeClr val="accent1"/>
                </a:solidFill>
              </a:rPr>
              <a:t>AGREMENT_ABATTOIR </a:t>
            </a:r>
            <a:r>
              <a:rPr lang="fr-FR" dirty="0">
                <a:solidFill>
                  <a:schemeClr val="accent1"/>
                </a:solidFill>
              </a:rPr>
              <a:t>: </a:t>
            </a:r>
            <a:r>
              <a:rPr lang="fr-FR" dirty="0"/>
              <a:t>renseigner le numéro d’agrément de votre / vos site(s) d’abattage</a:t>
            </a:r>
          </a:p>
          <a:p>
            <a:pPr lvl="1"/>
            <a:r>
              <a:rPr lang="fr-FR" dirty="0"/>
              <a:t>Type : format du numéro d’agrément</a:t>
            </a:r>
          </a:p>
          <a:p>
            <a:pPr lvl="1"/>
            <a:r>
              <a:rPr lang="fr-FR" dirty="0"/>
              <a:t>Valeurs attendues : FR 00.000.000 CE ou FR 000.00.00 CE pour les DROM</a:t>
            </a:r>
          </a:p>
          <a:p>
            <a:pPr lvl="1"/>
            <a:endParaRPr lang="fr-FR" dirty="0"/>
          </a:p>
          <a:p>
            <a:r>
              <a:rPr lang="fr-FR" b="1" dirty="0">
                <a:solidFill>
                  <a:schemeClr val="accent1"/>
                </a:solidFill>
              </a:rPr>
              <a:t>LABORATOIRE</a:t>
            </a:r>
            <a:r>
              <a:rPr lang="fr-FR" dirty="0"/>
              <a:t> : renseigner le nom du laboratoire d’analyses</a:t>
            </a:r>
          </a:p>
          <a:p>
            <a:pPr lvl="1"/>
            <a:r>
              <a:rPr lang="fr-FR" dirty="0"/>
              <a:t>Type : texte </a:t>
            </a:r>
          </a:p>
          <a:p>
            <a:pPr lvl="1"/>
            <a:r>
              <a:rPr lang="fr-FR" dirty="0"/>
              <a:t>Valeurs attendues : AAAAAA</a:t>
            </a:r>
          </a:p>
          <a:p>
            <a:pPr lvl="1"/>
            <a:endParaRPr lang="fr-FR" dirty="0"/>
          </a:p>
          <a:p>
            <a:r>
              <a:rPr lang="fr-FR" b="1" dirty="0">
                <a:solidFill>
                  <a:schemeClr val="accent1"/>
                </a:solidFill>
              </a:rPr>
              <a:t>ESPECE </a:t>
            </a:r>
            <a:r>
              <a:rPr lang="fr-FR" dirty="0"/>
              <a:t>: renseigner l’espèce abattue sur laquelle le prélèvement a été effectué</a:t>
            </a:r>
          </a:p>
          <a:p>
            <a:pPr lvl="1"/>
            <a:r>
              <a:rPr lang="fr-FR" dirty="0"/>
              <a:t>Type : liste prédéfinie</a:t>
            </a:r>
          </a:p>
          <a:p>
            <a:pPr lvl="1"/>
            <a:r>
              <a:rPr lang="fr-FR" dirty="0"/>
              <a:t>Valeurs attendues : POULET, POULE_REFORME, DINDE, CANARD_A_ROTIR, CANARD_GRAS, PINTADE, COQUELET, CAILLE, PIGEON, GIBIER, REPRO_GALLUS, REPRO_DINDE, REPRO_CANARD, REPRO_PINTADE, AUTRES, CHEVREAU </a:t>
            </a:r>
          </a:p>
        </p:txBody>
      </p:sp>
      <p:sp>
        <p:nvSpPr>
          <p:cNvPr id="6" name="Espace réservé du numéro de diapositive 5">
            <a:extLst>
              <a:ext uri="{FF2B5EF4-FFF2-40B4-BE49-F238E27FC236}">
                <a16:creationId xmlns:a16="http://schemas.microsoft.com/office/drawing/2014/main" id="{40A5AA2F-16E4-4CF1-BCAF-A92F594A8EA4}"/>
              </a:ext>
            </a:extLst>
          </p:cNvPr>
          <p:cNvSpPr>
            <a:spLocks noGrp="1"/>
          </p:cNvSpPr>
          <p:nvPr>
            <p:ph type="sldNum" sz="quarter" idx="12"/>
          </p:nvPr>
        </p:nvSpPr>
        <p:spPr/>
        <p:txBody>
          <a:bodyPr/>
          <a:lstStyle/>
          <a:p>
            <a:fld id="{A48D2DAF-FABC-4CD0-864E-9A0E3FF113D0}" type="slidenum">
              <a:rPr lang="fr-FR" smtClean="0"/>
              <a:t>4</a:t>
            </a:fld>
            <a:endParaRPr lang="fr-FR"/>
          </a:p>
        </p:txBody>
      </p:sp>
    </p:spTree>
    <p:extLst>
      <p:ext uri="{BB962C8B-B14F-4D97-AF65-F5344CB8AC3E}">
        <p14:creationId xmlns:p14="http://schemas.microsoft.com/office/powerpoint/2010/main" val="2990077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DF78FA-F8A7-402A-9F3D-30A854985A9C}"/>
              </a:ext>
            </a:extLst>
          </p:cNvPr>
          <p:cNvSpPr>
            <a:spLocks noGrp="1"/>
          </p:cNvSpPr>
          <p:nvPr>
            <p:ph type="title"/>
          </p:nvPr>
        </p:nvSpPr>
        <p:spPr>
          <a:xfrm>
            <a:off x="677334" y="609600"/>
            <a:ext cx="8596668" cy="689811"/>
          </a:xfrm>
        </p:spPr>
        <p:txBody>
          <a:bodyPr/>
          <a:lstStyle/>
          <a:p>
            <a:r>
              <a:rPr lang="fr-FR" dirty="0"/>
              <a:t>Présentation des données (2) </a:t>
            </a:r>
          </a:p>
        </p:txBody>
      </p:sp>
      <p:sp>
        <p:nvSpPr>
          <p:cNvPr id="3" name="Espace réservé du contenu 2">
            <a:extLst>
              <a:ext uri="{FF2B5EF4-FFF2-40B4-BE49-F238E27FC236}">
                <a16:creationId xmlns:a16="http://schemas.microsoft.com/office/drawing/2014/main" id="{DE822AB8-AB5B-4E83-A817-FD4436C093D1}"/>
              </a:ext>
            </a:extLst>
          </p:cNvPr>
          <p:cNvSpPr>
            <a:spLocks noGrp="1"/>
          </p:cNvSpPr>
          <p:nvPr>
            <p:ph idx="1"/>
          </p:nvPr>
        </p:nvSpPr>
        <p:spPr>
          <a:xfrm>
            <a:off x="677334" y="1524001"/>
            <a:ext cx="8596668" cy="4957010"/>
          </a:xfrm>
        </p:spPr>
        <p:txBody>
          <a:bodyPr>
            <a:normAutofit lnSpcReduction="10000"/>
          </a:bodyPr>
          <a:lstStyle/>
          <a:p>
            <a:r>
              <a:rPr lang="fr-FR" b="1" dirty="0">
                <a:solidFill>
                  <a:schemeClr val="accent1"/>
                </a:solidFill>
              </a:rPr>
              <a:t>DATE_ABATTAGE </a:t>
            </a:r>
            <a:r>
              <a:rPr lang="fr-FR" dirty="0"/>
              <a:t>: renseigner la date d’abattage (ou de production pour les produits transformés)</a:t>
            </a:r>
          </a:p>
          <a:p>
            <a:pPr lvl="1"/>
            <a:r>
              <a:rPr lang="fr-FR" dirty="0"/>
              <a:t>Type : date</a:t>
            </a:r>
          </a:p>
          <a:p>
            <a:pPr lvl="1"/>
            <a:r>
              <a:rPr lang="fr-FR" dirty="0"/>
              <a:t>Valeurs attendues : JJ/MM/AAAA</a:t>
            </a:r>
          </a:p>
          <a:p>
            <a:pPr lvl="1"/>
            <a:endParaRPr lang="fr-FR" dirty="0"/>
          </a:p>
          <a:p>
            <a:r>
              <a:rPr lang="fr-FR" b="1" dirty="0">
                <a:solidFill>
                  <a:schemeClr val="accent1"/>
                </a:solidFill>
              </a:rPr>
              <a:t>IDENTIFIANT_LOT </a:t>
            </a:r>
            <a:r>
              <a:rPr lang="fr-FR" dirty="0"/>
              <a:t>: renseigner l’identifiant du lot abattu (selon votre classification interne : numéro, nom d’éleveur, …)</a:t>
            </a:r>
          </a:p>
          <a:p>
            <a:pPr lvl="1"/>
            <a:r>
              <a:rPr lang="fr-FR" dirty="0"/>
              <a:t>Type : alphanumérique (lettres et chiffres)</a:t>
            </a:r>
          </a:p>
          <a:p>
            <a:pPr lvl="1"/>
            <a:r>
              <a:rPr lang="fr-FR" dirty="0"/>
              <a:t>Valeurs attendues : 00AA00AA </a:t>
            </a:r>
          </a:p>
          <a:p>
            <a:pPr lvl="1"/>
            <a:endParaRPr lang="fr-FR" dirty="0"/>
          </a:p>
          <a:p>
            <a:r>
              <a:rPr lang="fr-FR" b="1" dirty="0">
                <a:solidFill>
                  <a:schemeClr val="accent1"/>
                </a:solidFill>
              </a:rPr>
              <a:t>MATRICE</a:t>
            </a:r>
            <a:r>
              <a:rPr lang="fr-FR" dirty="0"/>
              <a:t> : renseigner la matrice qui a servi à constituer votre échantillon</a:t>
            </a:r>
          </a:p>
          <a:p>
            <a:pPr lvl="1"/>
            <a:r>
              <a:rPr lang="fr-FR" dirty="0"/>
              <a:t>Type : liste prédéfinie</a:t>
            </a:r>
          </a:p>
          <a:p>
            <a:pPr lvl="1"/>
            <a:r>
              <a:rPr lang="fr-FR" dirty="0"/>
              <a:t>Valeurs attendues : PEAU DE COU, PEAU (AUTRE QUE COU), PEAU + MUSCLE, MUSCLE, ABAT, VSM, PREPARATION DE VIANDE, PRODUIT A BASE DE VIANDE CRU, PRODUIT A BASE DE VIANDE CUIT, AUTRE.</a:t>
            </a:r>
          </a:p>
        </p:txBody>
      </p:sp>
      <p:sp>
        <p:nvSpPr>
          <p:cNvPr id="6" name="Espace réservé du numéro de diapositive 5">
            <a:extLst>
              <a:ext uri="{FF2B5EF4-FFF2-40B4-BE49-F238E27FC236}">
                <a16:creationId xmlns:a16="http://schemas.microsoft.com/office/drawing/2014/main" id="{03597DCD-598A-430F-88E6-131B16CD8ACD}"/>
              </a:ext>
            </a:extLst>
          </p:cNvPr>
          <p:cNvSpPr>
            <a:spLocks noGrp="1"/>
          </p:cNvSpPr>
          <p:nvPr>
            <p:ph type="sldNum" sz="quarter" idx="12"/>
          </p:nvPr>
        </p:nvSpPr>
        <p:spPr/>
        <p:txBody>
          <a:bodyPr/>
          <a:lstStyle/>
          <a:p>
            <a:fld id="{A48D2DAF-FABC-4CD0-864E-9A0E3FF113D0}" type="slidenum">
              <a:rPr lang="fr-FR" smtClean="0"/>
              <a:t>5</a:t>
            </a:fld>
            <a:endParaRPr lang="fr-FR"/>
          </a:p>
        </p:txBody>
      </p:sp>
    </p:spTree>
    <p:extLst>
      <p:ext uri="{BB962C8B-B14F-4D97-AF65-F5344CB8AC3E}">
        <p14:creationId xmlns:p14="http://schemas.microsoft.com/office/powerpoint/2010/main" val="3617380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DF78FA-F8A7-402A-9F3D-30A854985A9C}"/>
              </a:ext>
            </a:extLst>
          </p:cNvPr>
          <p:cNvSpPr>
            <a:spLocks noGrp="1"/>
          </p:cNvSpPr>
          <p:nvPr>
            <p:ph type="title"/>
          </p:nvPr>
        </p:nvSpPr>
        <p:spPr>
          <a:xfrm>
            <a:off x="677334" y="609600"/>
            <a:ext cx="8596668" cy="689811"/>
          </a:xfrm>
        </p:spPr>
        <p:txBody>
          <a:bodyPr/>
          <a:lstStyle/>
          <a:p>
            <a:r>
              <a:rPr lang="fr-FR" dirty="0"/>
              <a:t>Présentation des données (3)</a:t>
            </a:r>
          </a:p>
        </p:txBody>
      </p:sp>
      <p:sp>
        <p:nvSpPr>
          <p:cNvPr id="3" name="Espace réservé du contenu 2">
            <a:extLst>
              <a:ext uri="{FF2B5EF4-FFF2-40B4-BE49-F238E27FC236}">
                <a16:creationId xmlns:a16="http://schemas.microsoft.com/office/drawing/2014/main" id="{DE822AB8-AB5B-4E83-A817-FD4436C093D1}"/>
              </a:ext>
            </a:extLst>
          </p:cNvPr>
          <p:cNvSpPr>
            <a:spLocks noGrp="1"/>
          </p:cNvSpPr>
          <p:nvPr>
            <p:ph idx="1"/>
          </p:nvPr>
        </p:nvSpPr>
        <p:spPr>
          <a:xfrm>
            <a:off x="677334" y="1524001"/>
            <a:ext cx="8596668" cy="4957010"/>
          </a:xfrm>
        </p:spPr>
        <p:txBody>
          <a:bodyPr>
            <a:normAutofit fontScale="77500" lnSpcReduction="20000"/>
          </a:bodyPr>
          <a:lstStyle/>
          <a:p>
            <a:r>
              <a:rPr lang="fr-FR" b="1" dirty="0">
                <a:solidFill>
                  <a:schemeClr val="accent1"/>
                </a:solidFill>
              </a:rPr>
              <a:t>GERME </a:t>
            </a:r>
            <a:r>
              <a:rPr lang="fr-FR" dirty="0"/>
              <a:t>: renseigner le germe recherché lors de l’analyse</a:t>
            </a:r>
          </a:p>
          <a:p>
            <a:pPr lvl="1"/>
            <a:r>
              <a:rPr lang="fr-FR" dirty="0"/>
              <a:t>Type : liste prédéfinie</a:t>
            </a:r>
          </a:p>
          <a:p>
            <a:pPr lvl="1"/>
            <a:r>
              <a:rPr lang="fr-FR" dirty="0"/>
              <a:t>Valeurs attendues : SALMONELLE, CAMPYLOBACTER, ESCHERICHIA COLI, FAM / FLORE TOTALE, STAPHYLOCOQUE COAGULASE +, ENTEROBACTERIE, LISTERIA, CLOSTRIDIUM PERFRINGENS, COLIFORMES TOTAUX, COLIFORMES FECAUX, STREPTOCOQUES, BACTERIES LACTIQUES, PSEUDOMONAS.</a:t>
            </a:r>
          </a:p>
          <a:p>
            <a:pPr lvl="1"/>
            <a:endParaRPr lang="fr-FR" dirty="0"/>
          </a:p>
          <a:p>
            <a:r>
              <a:rPr lang="fr-FR" b="1" dirty="0">
                <a:solidFill>
                  <a:schemeClr val="accent1"/>
                </a:solidFill>
              </a:rPr>
              <a:t>PRESENCE </a:t>
            </a:r>
            <a:r>
              <a:rPr lang="fr-FR" dirty="0"/>
              <a:t>: renseigner le résultat de la recherche en présence absence le cas échéant </a:t>
            </a:r>
          </a:p>
          <a:p>
            <a:pPr lvl="1"/>
            <a:r>
              <a:rPr lang="fr-FR" dirty="0"/>
              <a:t>Type : liste prédéfinie</a:t>
            </a:r>
          </a:p>
          <a:p>
            <a:pPr lvl="1"/>
            <a:r>
              <a:rPr lang="fr-FR" dirty="0"/>
              <a:t>Valeurs attendues : OUI, NON, SANS OBJET.</a:t>
            </a:r>
          </a:p>
          <a:p>
            <a:pPr marL="457200" lvl="1" indent="0">
              <a:buNone/>
            </a:pPr>
            <a:r>
              <a:rPr lang="fr-FR" dirty="0"/>
              <a:t>Pour les lignes concernant des résultats sur le germe </a:t>
            </a:r>
            <a:r>
              <a:rPr lang="fr-FR" dirty="0" err="1"/>
              <a:t>campylobacter</a:t>
            </a:r>
            <a:r>
              <a:rPr lang="fr-FR" dirty="0"/>
              <a:t>, la colonne « PRESENCE» doit obligatoirement mentionner « SANS OBJET ». On considère en effet que le dénombrement est direct pour le germe CAMPYLOBACTER et que les résultats inférieurs au seuil de dénombrement sont indéterminés.</a:t>
            </a:r>
          </a:p>
          <a:p>
            <a:pPr lvl="1"/>
            <a:endParaRPr lang="fr-FR" dirty="0"/>
          </a:p>
          <a:p>
            <a:r>
              <a:rPr lang="fr-FR" b="1" dirty="0">
                <a:solidFill>
                  <a:schemeClr val="accent1"/>
                </a:solidFill>
              </a:rPr>
              <a:t>DENOMBREMENT_CAMPYLOBACTER</a:t>
            </a:r>
            <a:r>
              <a:rPr lang="fr-FR" dirty="0">
                <a:solidFill>
                  <a:schemeClr val="accent1"/>
                </a:solidFill>
              </a:rPr>
              <a:t> </a:t>
            </a:r>
            <a:r>
              <a:rPr lang="fr-FR" dirty="0"/>
              <a:t>: indiquer le résultat du dénombrement si le germe recherché est campylobacter (dans les autres cas, inscrire « SANS OBJET ») </a:t>
            </a:r>
          </a:p>
          <a:p>
            <a:pPr lvl="1"/>
            <a:r>
              <a:rPr lang="fr-FR" dirty="0"/>
              <a:t>Type : liste prédéfinie</a:t>
            </a:r>
          </a:p>
          <a:p>
            <a:pPr lvl="1"/>
            <a:r>
              <a:rPr lang="fr-FR" dirty="0"/>
              <a:t>Valeurs attendues : &lt; 100, VALEUR EXACTE (&gt; 100 et &lt; 10 000), &gt; 10 000 SANS OBJET.</a:t>
            </a:r>
          </a:p>
          <a:p>
            <a:pPr lvl="1"/>
            <a:r>
              <a:rPr lang="fr-FR" dirty="0">
                <a:solidFill>
                  <a:schemeClr val="accent6"/>
                </a:solidFill>
              </a:rPr>
              <a:t>Attention : si le dénombrement est strictement compris entre 100 et 10 000, la valeur exacte est attendue.</a:t>
            </a:r>
          </a:p>
        </p:txBody>
      </p:sp>
      <p:sp>
        <p:nvSpPr>
          <p:cNvPr id="4" name="Espace réservé de la date 3">
            <a:extLst>
              <a:ext uri="{FF2B5EF4-FFF2-40B4-BE49-F238E27FC236}">
                <a16:creationId xmlns:a16="http://schemas.microsoft.com/office/drawing/2014/main" id="{65101CEA-F888-42EE-9278-97D7A8974C4A}"/>
              </a:ext>
            </a:extLst>
          </p:cNvPr>
          <p:cNvSpPr>
            <a:spLocks noGrp="1"/>
          </p:cNvSpPr>
          <p:nvPr>
            <p:ph type="dt" sz="half" idx="10"/>
          </p:nvPr>
        </p:nvSpPr>
        <p:spPr/>
        <p:txBody>
          <a:bodyPr/>
          <a:lstStyle/>
          <a:p>
            <a:r>
              <a:rPr lang="fr-FR" dirty="0"/>
              <a:t>21/05/2025</a:t>
            </a:r>
          </a:p>
        </p:txBody>
      </p:sp>
      <p:sp>
        <p:nvSpPr>
          <p:cNvPr id="5" name="Espace réservé du pied de page 4">
            <a:extLst>
              <a:ext uri="{FF2B5EF4-FFF2-40B4-BE49-F238E27FC236}">
                <a16:creationId xmlns:a16="http://schemas.microsoft.com/office/drawing/2014/main" id="{F3EF031C-D462-4512-BC6C-E7B7BBE78748}"/>
              </a:ext>
            </a:extLst>
          </p:cNvPr>
          <p:cNvSpPr>
            <a:spLocks noGrp="1"/>
          </p:cNvSpPr>
          <p:nvPr>
            <p:ph type="ftr" sz="quarter" idx="11"/>
          </p:nvPr>
        </p:nvSpPr>
        <p:spPr/>
        <p:txBody>
          <a:bodyPr/>
          <a:lstStyle/>
          <a:p>
            <a:r>
              <a:rPr lang="fr-FR"/>
              <a:t>DONAVOL - contact@donavol.fr </a:t>
            </a:r>
          </a:p>
        </p:txBody>
      </p:sp>
      <p:sp>
        <p:nvSpPr>
          <p:cNvPr id="6" name="Espace réservé du numéro de diapositive 5">
            <a:extLst>
              <a:ext uri="{FF2B5EF4-FFF2-40B4-BE49-F238E27FC236}">
                <a16:creationId xmlns:a16="http://schemas.microsoft.com/office/drawing/2014/main" id="{B595BEFF-B53D-40DA-8CCA-EF750F1C4DE4}"/>
              </a:ext>
            </a:extLst>
          </p:cNvPr>
          <p:cNvSpPr>
            <a:spLocks noGrp="1"/>
          </p:cNvSpPr>
          <p:nvPr>
            <p:ph type="sldNum" sz="quarter" idx="12"/>
          </p:nvPr>
        </p:nvSpPr>
        <p:spPr/>
        <p:txBody>
          <a:bodyPr/>
          <a:lstStyle/>
          <a:p>
            <a:fld id="{A48D2DAF-FABC-4CD0-864E-9A0E3FF113D0}" type="slidenum">
              <a:rPr lang="fr-FR" smtClean="0"/>
              <a:t>6</a:t>
            </a:fld>
            <a:endParaRPr lang="fr-FR"/>
          </a:p>
        </p:txBody>
      </p:sp>
    </p:spTree>
    <p:extLst>
      <p:ext uri="{BB962C8B-B14F-4D97-AF65-F5344CB8AC3E}">
        <p14:creationId xmlns:p14="http://schemas.microsoft.com/office/powerpoint/2010/main" val="2446194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DF78FA-F8A7-402A-9F3D-30A854985A9C}"/>
              </a:ext>
            </a:extLst>
          </p:cNvPr>
          <p:cNvSpPr>
            <a:spLocks noGrp="1"/>
          </p:cNvSpPr>
          <p:nvPr>
            <p:ph type="title"/>
          </p:nvPr>
        </p:nvSpPr>
        <p:spPr>
          <a:xfrm>
            <a:off x="677334" y="609600"/>
            <a:ext cx="8596668" cy="689811"/>
          </a:xfrm>
        </p:spPr>
        <p:txBody>
          <a:bodyPr/>
          <a:lstStyle/>
          <a:p>
            <a:r>
              <a:rPr lang="fr-FR" dirty="0"/>
              <a:t>Présentation des données (4)</a:t>
            </a:r>
          </a:p>
        </p:txBody>
      </p:sp>
      <p:sp>
        <p:nvSpPr>
          <p:cNvPr id="3" name="Espace réservé du contenu 2">
            <a:extLst>
              <a:ext uri="{FF2B5EF4-FFF2-40B4-BE49-F238E27FC236}">
                <a16:creationId xmlns:a16="http://schemas.microsoft.com/office/drawing/2014/main" id="{DE822AB8-AB5B-4E83-A817-FD4436C093D1}"/>
              </a:ext>
            </a:extLst>
          </p:cNvPr>
          <p:cNvSpPr>
            <a:spLocks noGrp="1"/>
          </p:cNvSpPr>
          <p:nvPr>
            <p:ph idx="1"/>
          </p:nvPr>
        </p:nvSpPr>
        <p:spPr>
          <a:xfrm>
            <a:off x="677334" y="1524001"/>
            <a:ext cx="8596668" cy="4911238"/>
          </a:xfrm>
        </p:spPr>
        <p:txBody>
          <a:bodyPr>
            <a:normAutofit fontScale="85000" lnSpcReduction="20000"/>
          </a:bodyPr>
          <a:lstStyle/>
          <a:p>
            <a:r>
              <a:rPr lang="fr-FR" b="1" dirty="0">
                <a:solidFill>
                  <a:schemeClr val="accent1"/>
                </a:solidFill>
              </a:rPr>
              <a:t>DENOMBREMENT</a:t>
            </a:r>
            <a:r>
              <a:rPr lang="fr-FR" b="1" dirty="0"/>
              <a:t> </a:t>
            </a:r>
            <a:r>
              <a:rPr lang="fr-FR" dirty="0"/>
              <a:t>: indiquer le résultat du dénombrement pour les germes autres que campylobacter et qui ont fait l’objet d’un dénombrement (dans les autres cas, inscrire « SANS OBJET ») </a:t>
            </a:r>
          </a:p>
          <a:p>
            <a:pPr lvl="1"/>
            <a:r>
              <a:rPr lang="fr-FR" dirty="0"/>
              <a:t>Type : liste prédéfinie</a:t>
            </a:r>
          </a:p>
          <a:p>
            <a:pPr lvl="1"/>
            <a:r>
              <a:rPr lang="fr-FR" dirty="0"/>
              <a:t>Valeurs attendues : VALEUR EXACTE, &lt; AU SEUIL DE DETECTION.</a:t>
            </a:r>
          </a:p>
          <a:p>
            <a:pPr lvl="1"/>
            <a:r>
              <a:rPr lang="fr-FR" dirty="0">
                <a:solidFill>
                  <a:schemeClr val="accent6"/>
                </a:solidFill>
              </a:rPr>
              <a:t>Attention : si le dénombrement est supérieur à la limite de détection, la valeur exacte est attendue.</a:t>
            </a:r>
          </a:p>
          <a:p>
            <a:pPr lvl="1"/>
            <a:endParaRPr lang="fr-FR" dirty="0"/>
          </a:p>
          <a:p>
            <a:r>
              <a:rPr lang="fr-FR" b="1" dirty="0">
                <a:solidFill>
                  <a:schemeClr val="accent1"/>
                </a:solidFill>
              </a:rPr>
              <a:t>SEROTYPE_SALMONELLE </a:t>
            </a:r>
            <a:r>
              <a:rPr lang="fr-FR" dirty="0"/>
              <a:t>: dans le cas d’une recherche de salmonelle avec présence, indiquer le sérotype de salmonelle (dans les autres cas, inscrire « SANS OBJET ») </a:t>
            </a:r>
          </a:p>
          <a:p>
            <a:pPr lvl="1"/>
            <a:r>
              <a:rPr lang="fr-FR" dirty="0"/>
              <a:t>Type : liste prédéfinie</a:t>
            </a:r>
          </a:p>
          <a:p>
            <a:pPr lvl="1"/>
            <a:r>
              <a:rPr lang="fr-FR" dirty="0"/>
              <a:t>Valeurs attendues : SANS OBJET, ENTERITIDIS, ENTERITIDIS ASSOCIE A TYPHIMURIUM, TYPHIMURIUM, TYPHIMURIUM VARIANT (NON IDENTIFIE), TYPHIMURIUM VARIANT 4,5,12:i:-, TYPHIMURIUM VARIANT 1,4,[5],12,i:-, TYPHIMURIUM VARIANT 1,4,[5],12,-:1,2, TYPHIMURIUM VARIANT 1,4,[5],12,-:-:, HADAR, VIRCHOW, INFANTIS, KENTUCKY, AGAMA, AGONA, AJIOBO, ALBANY, ANATUM, ARIZONAE, BANANA, BLOCKLEY, BOVIS MORBIFICANS, BRANDENBURG, BREDENEY, CERRO, CHESTER, COELN, CORVALIS, DERBY, DUBLIN, FYRIS, GIVE, HAVANA, HEIDELBERG, INDIANA, KOTTBUS, LIVINGSTONE, MBANDAKA, MINNESOTA, MONTEVIDEO, NAPOLI, NEWPORT, OHIO, OME, PARATYPHIMURIUM, REGENT, RICHMOND, SAINT PAUL, SCHWARZENGRUND, SENFTENBERG, SPP, VENEZIANA, 4,12:d:, NON TYPE, AUTRES.</a:t>
            </a:r>
          </a:p>
          <a:p>
            <a:pPr lvl="1"/>
            <a:r>
              <a:rPr lang="fr-FR" dirty="0"/>
              <a:t>Si sérotype pas dans la liste merci de noter son nom, il sera ajouté à la liste si récurrent,</a:t>
            </a:r>
          </a:p>
          <a:p>
            <a:pPr lvl="1"/>
            <a:endParaRPr lang="fr-FR" dirty="0"/>
          </a:p>
        </p:txBody>
      </p:sp>
      <p:sp>
        <p:nvSpPr>
          <p:cNvPr id="4" name="Espace réservé de la date 3">
            <a:extLst>
              <a:ext uri="{FF2B5EF4-FFF2-40B4-BE49-F238E27FC236}">
                <a16:creationId xmlns:a16="http://schemas.microsoft.com/office/drawing/2014/main" id="{52896244-2591-4520-877A-D4D472F53E16}"/>
              </a:ext>
            </a:extLst>
          </p:cNvPr>
          <p:cNvSpPr>
            <a:spLocks noGrp="1"/>
          </p:cNvSpPr>
          <p:nvPr>
            <p:ph type="dt" sz="half" idx="10"/>
          </p:nvPr>
        </p:nvSpPr>
        <p:spPr>
          <a:xfrm>
            <a:off x="8362063" y="6406487"/>
            <a:ext cx="911939" cy="365125"/>
          </a:xfrm>
        </p:spPr>
        <p:txBody>
          <a:bodyPr/>
          <a:lstStyle/>
          <a:p>
            <a:r>
              <a:rPr lang="fr-FR" dirty="0"/>
              <a:t>21/05/2025</a:t>
            </a:r>
          </a:p>
        </p:txBody>
      </p:sp>
      <p:sp>
        <p:nvSpPr>
          <p:cNvPr id="5" name="Espace réservé du pied de page 4">
            <a:extLst>
              <a:ext uri="{FF2B5EF4-FFF2-40B4-BE49-F238E27FC236}">
                <a16:creationId xmlns:a16="http://schemas.microsoft.com/office/drawing/2014/main" id="{77BA572B-19EB-4878-AD0D-B2BDF3F0223D}"/>
              </a:ext>
            </a:extLst>
          </p:cNvPr>
          <p:cNvSpPr>
            <a:spLocks noGrp="1"/>
          </p:cNvSpPr>
          <p:nvPr>
            <p:ph type="ftr" sz="quarter" idx="11"/>
          </p:nvPr>
        </p:nvSpPr>
        <p:spPr>
          <a:xfrm>
            <a:off x="677334" y="6435238"/>
            <a:ext cx="6297612" cy="365125"/>
          </a:xfrm>
        </p:spPr>
        <p:txBody>
          <a:bodyPr/>
          <a:lstStyle/>
          <a:p>
            <a:r>
              <a:rPr lang="fr-FR" dirty="0"/>
              <a:t>DONAVOL - contact@donavol.fr </a:t>
            </a:r>
          </a:p>
        </p:txBody>
      </p:sp>
      <p:sp>
        <p:nvSpPr>
          <p:cNvPr id="6" name="Espace réservé du numéro de diapositive 5">
            <a:extLst>
              <a:ext uri="{FF2B5EF4-FFF2-40B4-BE49-F238E27FC236}">
                <a16:creationId xmlns:a16="http://schemas.microsoft.com/office/drawing/2014/main" id="{6CF355AD-B3F6-4C43-9FC7-634AD696AD56}"/>
              </a:ext>
            </a:extLst>
          </p:cNvPr>
          <p:cNvSpPr>
            <a:spLocks noGrp="1"/>
          </p:cNvSpPr>
          <p:nvPr>
            <p:ph type="sldNum" sz="quarter" idx="12"/>
          </p:nvPr>
        </p:nvSpPr>
        <p:spPr/>
        <p:txBody>
          <a:bodyPr/>
          <a:lstStyle/>
          <a:p>
            <a:fld id="{A48D2DAF-FABC-4CD0-864E-9A0E3FF113D0}" type="slidenum">
              <a:rPr lang="fr-FR" smtClean="0"/>
              <a:t>7</a:t>
            </a:fld>
            <a:endParaRPr lang="fr-FR"/>
          </a:p>
        </p:txBody>
      </p:sp>
    </p:spTree>
    <p:extLst>
      <p:ext uri="{BB962C8B-B14F-4D97-AF65-F5344CB8AC3E}">
        <p14:creationId xmlns:p14="http://schemas.microsoft.com/office/powerpoint/2010/main" val="1773180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DF78FA-F8A7-402A-9F3D-30A854985A9C}"/>
              </a:ext>
            </a:extLst>
          </p:cNvPr>
          <p:cNvSpPr>
            <a:spLocks noGrp="1"/>
          </p:cNvSpPr>
          <p:nvPr>
            <p:ph type="title"/>
          </p:nvPr>
        </p:nvSpPr>
        <p:spPr>
          <a:xfrm>
            <a:off x="677334" y="609600"/>
            <a:ext cx="8596668" cy="689811"/>
          </a:xfrm>
        </p:spPr>
        <p:txBody>
          <a:bodyPr/>
          <a:lstStyle/>
          <a:p>
            <a:r>
              <a:rPr lang="fr-FR" dirty="0"/>
              <a:t>Présentation des données </a:t>
            </a:r>
          </a:p>
        </p:txBody>
      </p:sp>
      <p:sp>
        <p:nvSpPr>
          <p:cNvPr id="3" name="Espace réservé du contenu 2">
            <a:extLst>
              <a:ext uri="{FF2B5EF4-FFF2-40B4-BE49-F238E27FC236}">
                <a16:creationId xmlns:a16="http://schemas.microsoft.com/office/drawing/2014/main" id="{DE822AB8-AB5B-4E83-A817-FD4436C093D1}"/>
              </a:ext>
            </a:extLst>
          </p:cNvPr>
          <p:cNvSpPr>
            <a:spLocks noGrp="1"/>
          </p:cNvSpPr>
          <p:nvPr>
            <p:ph idx="1"/>
          </p:nvPr>
        </p:nvSpPr>
        <p:spPr>
          <a:xfrm>
            <a:off x="677334" y="1524001"/>
            <a:ext cx="8596668" cy="4957010"/>
          </a:xfrm>
        </p:spPr>
        <p:txBody>
          <a:bodyPr>
            <a:normAutofit fontScale="92500" lnSpcReduction="10000"/>
          </a:bodyPr>
          <a:lstStyle/>
          <a:p>
            <a:r>
              <a:rPr lang="fr-FR" b="1" dirty="0">
                <a:solidFill>
                  <a:schemeClr val="accent5"/>
                </a:solidFill>
              </a:rPr>
              <a:t>MODE_ELEVAGE (donnée facultative </a:t>
            </a:r>
            <a:r>
              <a:rPr lang="fr-FR" b="1" dirty="0">
                <a:solidFill>
                  <a:schemeClr val="accent1"/>
                </a:solidFill>
              </a:rPr>
              <a:t>sauf pour adhérents FIA</a:t>
            </a:r>
            <a:r>
              <a:rPr lang="fr-FR" b="1" dirty="0">
                <a:solidFill>
                  <a:schemeClr val="accent5"/>
                </a:solidFill>
              </a:rPr>
              <a:t>) </a:t>
            </a:r>
            <a:r>
              <a:rPr lang="fr-FR" dirty="0"/>
              <a:t>: indiquer le mode d’élevage des animaux pour les prélèvements réalisés sur les viandes (ou « produits élaborés » quand il s’agit d’un prélèvement sur produit élaboré)</a:t>
            </a:r>
          </a:p>
          <a:p>
            <a:pPr lvl="1"/>
            <a:r>
              <a:rPr lang="fr-FR" dirty="0"/>
              <a:t>Type : liste prédéfinie</a:t>
            </a:r>
          </a:p>
          <a:p>
            <a:pPr lvl="1"/>
            <a:r>
              <a:rPr lang="fr-FR" dirty="0"/>
              <a:t>Valeurs attendues : CLAUSTRATION, PLEIN AIR, PRODUITS ELABORES, NON IDENTIFIE</a:t>
            </a:r>
          </a:p>
          <a:p>
            <a:pPr lvl="1"/>
            <a:endParaRPr lang="fr-FR" dirty="0"/>
          </a:p>
          <a:p>
            <a:r>
              <a:rPr lang="fr-FR" b="1" dirty="0">
                <a:solidFill>
                  <a:schemeClr val="accent5"/>
                </a:solidFill>
              </a:rPr>
              <a:t>ETAPE_PRELEVEMENT (donnée facultative) </a:t>
            </a:r>
            <a:r>
              <a:rPr lang="fr-FR" dirty="0"/>
              <a:t>: indiquer à quelle étape de votre process l’échantillon a été prélevé</a:t>
            </a:r>
          </a:p>
          <a:p>
            <a:pPr lvl="1"/>
            <a:r>
              <a:rPr lang="fr-FR" dirty="0"/>
              <a:t>Type : liste prédéfinie</a:t>
            </a:r>
          </a:p>
          <a:p>
            <a:pPr lvl="1"/>
            <a:r>
              <a:rPr lang="fr-FR" dirty="0"/>
              <a:t>Valeurs attendues : AVANT RESSUAGE, CARCASSE APRES RESSUAGE, DEBUT DE FABRICATION DANS L'ATELIER, FIN DE FABRICATION DANS L'ATELIER. </a:t>
            </a:r>
          </a:p>
          <a:p>
            <a:pPr lvl="1"/>
            <a:endParaRPr lang="fr-FR" dirty="0"/>
          </a:p>
          <a:p>
            <a:r>
              <a:rPr lang="fr-FR" b="1" dirty="0">
                <a:solidFill>
                  <a:schemeClr val="accent5"/>
                </a:solidFill>
              </a:rPr>
              <a:t>LIGNE D’ABATTAGE (donnée facultative) </a:t>
            </a:r>
            <a:r>
              <a:rPr lang="fr-FR" dirty="0"/>
              <a:t>: indiquer l’identifiant de la ligne d’abattage sur laquelle l’échantillon a été prélevé</a:t>
            </a:r>
          </a:p>
          <a:p>
            <a:pPr lvl="1"/>
            <a:r>
              <a:rPr lang="fr-FR" dirty="0"/>
              <a:t>Type : texte</a:t>
            </a:r>
          </a:p>
          <a:p>
            <a:pPr lvl="1"/>
            <a:r>
              <a:rPr lang="fr-FR" dirty="0"/>
              <a:t>Valeurs attendues : AAAAAA</a:t>
            </a:r>
          </a:p>
        </p:txBody>
      </p:sp>
      <p:sp>
        <p:nvSpPr>
          <p:cNvPr id="4" name="Espace réservé de la date 3">
            <a:extLst>
              <a:ext uri="{FF2B5EF4-FFF2-40B4-BE49-F238E27FC236}">
                <a16:creationId xmlns:a16="http://schemas.microsoft.com/office/drawing/2014/main" id="{82940852-FA94-4A58-8E35-91CF8CDDD459}"/>
              </a:ext>
            </a:extLst>
          </p:cNvPr>
          <p:cNvSpPr>
            <a:spLocks noGrp="1"/>
          </p:cNvSpPr>
          <p:nvPr>
            <p:ph type="dt" sz="half" idx="10"/>
          </p:nvPr>
        </p:nvSpPr>
        <p:spPr/>
        <p:txBody>
          <a:bodyPr/>
          <a:lstStyle/>
          <a:p>
            <a:r>
              <a:rPr lang="fr-FR" dirty="0"/>
              <a:t>21/05/2025</a:t>
            </a:r>
          </a:p>
        </p:txBody>
      </p:sp>
      <p:sp>
        <p:nvSpPr>
          <p:cNvPr id="5" name="Espace réservé du pied de page 4">
            <a:extLst>
              <a:ext uri="{FF2B5EF4-FFF2-40B4-BE49-F238E27FC236}">
                <a16:creationId xmlns:a16="http://schemas.microsoft.com/office/drawing/2014/main" id="{B98D9762-19C4-4310-AD1C-213751327C50}"/>
              </a:ext>
            </a:extLst>
          </p:cNvPr>
          <p:cNvSpPr>
            <a:spLocks noGrp="1"/>
          </p:cNvSpPr>
          <p:nvPr>
            <p:ph type="ftr" sz="quarter" idx="11"/>
          </p:nvPr>
        </p:nvSpPr>
        <p:spPr>
          <a:xfrm>
            <a:off x="677334" y="6340476"/>
            <a:ext cx="6297612" cy="365125"/>
          </a:xfrm>
        </p:spPr>
        <p:txBody>
          <a:bodyPr/>
          <a:lstStyle/>
          <a:p>
            <a:r>
              <a:rPr lang="fr-FR" dirty="0"/>
              <a:t>DONAVOL - contact@donavol.fr </a:t>
            </a:r>
          </a:p>
        </p:txBody>
      </p:sp>
      <p:sp>
        <p:nvSpPr>
          <p:cNvPr id="6" name="Espace réservé du numéro de diapositive 5">
            <a:extLst>
              <a:ext uri="{FF2B5EF4-FFF2-40B4-BE49-F238E27FC236}">
                <a16:creationId xmlns:a16="http://schemas.microsoft.com/office/drawing/2014/main" id="{D0BF38AA-2A3D-4D77-9E1F-0761EF7DE45D}"/>
              </a:ext>
            </a:extLst>
          </p:cNvPr>
          <p:cNvSpPr>
            <a:spLocks noGrp="1"/>
          </p:cNvSpPr>
          <p:nvPr>
            <p:ph type="sldNum" sz="quarter" idx="12"/>
          </p:nvPr>
        </p:nvSpPr>
        <p:spPr/>
        <p:txBody>
          <a:bodyPr/>
          <a:lstStyle/>
          <a:p>
            <a:fld id="{A48D2DAF-FABC-4CD0-864E-9A0E3FF113D0}" type="slidenum">
              <a:rPr lang="fr-FR" smtClean="0"/>
              <a:t>8</a:t>
            </a:fld>
            <a:endParaRPr lang="fr-FR"/>
          </a:p>
        </p:txBody>
      </p:sp>
    </p:spTree>
    <p:extLst>
      <p:ext uri="{BB962C8B-B14F-4D97-AF65-F5344CB8AC3E}">
        <p14:creationId xmlns:p14="http://schemas.microsoft.com/office/powerpoint/2010/main" val="2750314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9DFF20-3030-4C9D-93A8-2E7E269024B6}"/>
              </a:ext>
            </a:extLst>
          </p:cNvPr>
          <p:cNvSpPr>
            <a:spLocks noGrp="1"/>
          </p:cNvSpPr>
          <p:nvPr>
            <p:ph type="title"/>
          </p:nvPr>
        </p:nvSpPr>
        <p:spPr/>
        <p:txBody>
          <a:bodyPr/>
          <a:lstStyle/>
          <a:p>
            <a:r>
              <a:rPr lang="fr-FR" dirty="0"/>
              <a:t>Modèle de présentation des données</a:t>
            </a:r>
          </a:p>
        </p:txBody>
      </p:sp>
      <p:graphicFrame>
        <p:nvGraphicFramePr>
          <p:cNvPr id="4" name="Espace réservé du contenu 3">
            <a:extLst>
              <a:ext uri="{FF2B5EF4-FFF2-40B4-BE49-F238E27FC236}">
                <a16:creationId xmlns:a16="http://schemas.microsoft.com/office/drawing/2014/main" id="{5B20FC94-A47D-49E0-89CC-770B7CF3FBE8}"/>
              </a:ext>
            </a:extLst>
          </p:cNvPr>
          <p:cNvGraphicFramePr>
            <a:graphicFrameLocks noGrp="1"/>
          </p:cNvGraphicFramePr>
          <p:nvPr>
            <p:ph idx="1"/>
            <p:extLst>
              <p:ext uri="{D42A27DB-BD31-4B8C-83A1-F6EECF244321}">
                <p14:modId xmlns:p14="http://schemas.microsoft.com/office/powerpoint/2010/main" val="1328430226"/>
              </p:ext>
            </p:extLst>
          </p:nvPr>
        </p:nvGraphicFramePr>
        <p:xfrm>
          <a:off x="62144" y="3429000"/>
          <a:ext cx="12055872" cy="1198937"/>
        </p:xfrm>
        <a:graphic>
          <a:graphicData uri="http://schemas.openxmlformats.org/drawingml/2006/table">
            <a:tbl>
              <a:tblPr>
                <a:tableStyleId>{5C22544A-7EE6-4342-B048-85BDC9FD1C3A}</a:tableStyleId>
              </a:tblPr>
              <a:tblGrid>
                <a:gridCol w="745030">
                  <a:extLst>
                    <a:ext uri="{9D8B030D-6E8A-4147-A177-3AD203B41FA5}">
                      <a16:colId xmlns:a16="http://schemas.microsoft.com/office/drawing/2014/main" val="527499515"/>
                    </a:ext>
                  </a:extLst>
                </a:gridCol>
                <a:gridCol w="972764">
                  <a:extLst>
                    <a:ext uri="{9D8B030D-6E8A-4147-A177-3AD203B41FA5}">
                      <a16:colId xmlns:a16="http://schemas.microsoft.com/office/drawing/2014/main" val="1720718575"/>
                    </a:ext>
                  </a:extLst>
                </a:gridCol>
                <a:gridCol w="559799">
                  <a:extLst>
                    <a:ext uri="{9D8B030D-6E8A-4147-A177-3AD203B41FA5}">
                      <a16:colId xmlns:a16="http://schemas.microsoft.com/office/drawing/2014/main" val="464919373"/>
                    </a:ext>
                  </a:extLst>
                </a:gridCol>
                <a:gridCol w="789223">
                  <a:extLst>
                    <a:ext uri="{9D8B030D-6E8A-4147-A177-3AD203B41FA5}">
                      <a16:colId xmlns:a16="http://schemas.microsoft.com/office/drawing/2014/main" val="2025251610"/>
                    </a:ext>
                  </a:extLst>
                </a:gridCol>
                <a:gridCol w="495559">
                  <a:extLst>
                    <a:ext uri="{9D8B030D-6E8A-4147-A177-3AD203B41FA5}">
                      <a16:colId xmlns:a16="http://schemas.microsoft.com/office/drawing/2014/main" val="1242102075"/>
                    </a:ext>
                  </a:extLst>
                </a:gridCol>
                <a:gridCol w="633216">
                  <a:extLst>
                    <a:ext uri="{9D8B030D-6E8A-4147-A177-3AD203B41FA5}">
                      <a16:colId xmlns:a16="http://schemas.microsoft.com/office/drawing/2014/main" val="3867797093"/>
                    </a:ext>
                  </a:extLst>
                </a:gridCol>
                <a:gridCol w="899347">
                  <a:extLst>
                    <a:ext uri="{9D8B030D-6E8A-4147-A177-3AD203B41FA5}">
                      <a16:colId xmlns:a16="http://schemas.microsoft.com/office/drawing/2014/main" val="4006611559"/>
                    </a:ext>
                  </a:extLst>
                </a:gridCol>
                <a:gridCol w="715807">
                  <a:extLst>
                    <a:ext uri="{9D8B030D-6E8A-4147-A177-3AD203B41FA5}">
                      <a16:colId xmlns:a16="http://schemas.microsoft.com/office/drawing/2014/main" val="3580377316"/>
                    </a:ext>
                  </a:extLst>
                </a:gridCol>
                <a:gridCol w="1339846">
                  <a:extLst>
                    <a:ext uri="{9D8B030D-6E8A-4147-A177-3AD203B41FA5}">
                      <a16:colId xmlns:a16="http://schemas.microsoft.com/office/drawing/2014/main" val="2626763379"/>
                    </a:ext>
                  </a:extLst>
                </a:gridCol>
                <a:gridCol w="1092066">
                  <a:extLst>
                    <a:ext uri="{9D8B030D-6E8A-4147-A177-3AD203B41FA5}">
                      <a16:colId xmlns:a16="http://schemas.microsoft.com/office/drawing/2014/main" val="3067227590"/>
                    </a:ext>
                  </a:extLst>
                </a:gridCol>
                <a:gridCol w="853464">
                  <a:extLst>
                    <a:ext uri="{9D8B030D-6E8A-4147-A177-3AD203B41FA5}">
                      <a16:colId xmlns:a16="http://schemas.microsoft.com/office/drawing/2014/main" val="1161757915"/>
                    </a:ext>
                  </a:extLst>
                </a:gridCol>
                <a:gridCol w="1027827">
                  <a:extLst>
                    <a:ext uri="{9D8B030D-6E8A-4147-A177-3AD203B41FA5}">
                      <a16:colId xmlns:a16="http://schemas.microsoft.com/office/drawing/2014/main" val="58039974"/>
                    </a:ext>
                  </a:extLst>
                </a:gridCol>
                <a:gridCol w="1413261">
                  <a:extLst>
                    <a:ext uri="{9D8B030D-6E8A-4147-A177-3AD203B41FA5}">
                      <a16:colId xmlns:a16="http://schemas.microsoft.com/office/drawing/2014/main" val="3713207735"/>
                    </a:ext>
                  </a:extLst>
                </a:gridCol>
                <a:gridCol w="518663">
                  <a:extLst>
                    <a:ext uri="{9D8B030D-6E8A-4147-A177-3AD203B41FA5}">
                      <a16:colId xmlns:a16="http://schemas.microsoft.com/office/drawing/2014/main" val="293673227"/>
                    </a:ext>
                  </a:extLst>
                </a:gridCol>
              </a:tblGrid>
              <a:tr h="714873">
                <a:tc>
                  <a:txBody>
                    <a:bodyPr/>
                    <a:lstStyle/>
                    <a:p>
                      <a:pPr algn="l" fontAlgn="b"/>
                      <a:r>
                        <a:rPr lang="fr-FR" sz="1050" u="none" strike="noStrike">
                          <a:effectLst/>
                        </a:rPr>
                        <a:t>AGREMENT_ABATTOIR</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dirty="0">
                          <a:effectLst/>
                        </a:rPr>
                        <a:t>LABORATOIRE</a:t>
                      </a:r>
                      <a:endParaRPr lang="fr-FR" sz="1050" b="0" i="0" u="none" strike="noStrike" dirty="0">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ESPECE</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DATE_ABATTAGE</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dirty="0">
                          <a:effectLst/>
                        </a:rPr>
                        <a:t>IDENTIFIANT_LOT</a:t>
                      </a:r>
                      <a:endParaRPr lang="fr-FR" sz="1050" b="0" i="0" u="none" strike="noStrike" dirty="0">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dirty="0">
                          <a:effectLst/>
                        </a:rPr>
                        <a:t>MATRICE</a:t>
                      </a:r>
                      <a:endParaRPr lang="fr-FR" sz="1050" b="0" i="0" u="none" strike="noStrike" dirty="0">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GERME</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PRESENCE</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DENOMBREMENT_CAMPYLOBACTER</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dirty="0">
                          <a:effectLst/>
                        </a:rPr>
                        <a:t>DENOMBREMENT</a:t>
                      </a:r>
                      <a:endParaRPr lang="fr-FR" sz="1050" b="0" i="0" u="none" strike="noStrike" dirty="0">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dirty="0">
                          <a:effectLst/>
                        </a:rPr>
                        <a:t>SEROTYPE_SALMONELLE</a:t>
                      </a:r>
                      <a:endParaRPr lang="fr-FR" sz="1050" b="0" i="0" u="none" strike="noStrike" dirty="0">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MODE_ELEVAGE</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dirty="0">
                          <a:effectLst/>
                        </a:rPr>
                        <a:t>ETAPE_PRELEVEMENT</a:t>
                      </a:r>
                      <a:endParaRPr lang="fr-FR" sz="1050" b="0" i="0" u="none" strike="noStrike" dirty="0">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dirty="0">
                          <a:effectLst/>
                        </a:rPr>
                        <a:t>LIGNE_ABATTAGE</a:t>
                      </a:r>
                      <a:endParaRPr lang="fr-FR" sz="1050" b="0" i="0" u="none" strike="noStrike" dirty="0">
                        <a:solidFill>
                          <a:srgbClr val="000000"/>
                        </a:solidFill>
                        <a:effectLst/>
                        <a:latin typeface="Calibri" panose="020F0502020204030204" pitchFamily="34" charset="0"/>
                      </a:endParaRPr>
                    </a:p>
                  </a:txBody>
                  <a:tcPr marL="4004" marR="4004" marT="4004" marB="0" anchor="b"/>
                </a:tc>
                <a:extLst>
                  <a:ext uri="{0D108BD9-81ED-4DB2-BD59-A6C34878D82A}">
                    <a16:rowId xmlns:a16="http://schemas.microsoft.com/office/drawing/2014/main" val="617477358"/>
                  </a:ext>
                </a:extLst>
              </a:tr>
              <a:tr h="367634">
                <a:tc>
                  <a:txBody>
                    <a:bodyPr/>
                    <a:lstStyle/>
                    <a:p>
                      <a:pPr algn="l" fontAlgn="b"/>
                      <a:r>
                        <a:rPr lang="fr-FR" sz="1050" u="none" strike="noStrike">
                          <a:effectLst/>
                        </a:rPr>
                        <a:t>FR 00.000.000 CE</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NOM LABORATOIRE</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POULET</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01/01/2019</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123456</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PEAU DE COU</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SALMONELLE</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OUI</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SANS OBJET</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SANS OBJET</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ENTERITIDIS</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CLAUSTRATION</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a:effectLst/>
                        </a:rPr>
                        <a:t>AVANT RESSUAGE</a:t>
                      </a:r>
                      <a:endParaRPr lang="fr-FR" sz="1050" b="0" i="0" u="none" strike="noStrike">
                        <a:solidFill>
                          <a:srgbClr val="000000"/>
                        </a:solidFill>
                        <a:effectLst/>
                        <a:latin typeface="Calibri" panose="020F0502020204030204" pitchFamily="34" charset="0"/>
                      </a:endParaRPr>
                    </a:p>
                  </a:txBody>
                  <a:tcPr marL="4004" marR="4004" marT="4004" marB="0" anchor="b"/>
                </a:tc>
                <a:tc>
                  <a:txBody>
                    <a:bodyPr/>
                    <a:lstStyle/>
                    <a:p>
                      <a:pPr algn="l" fontAlgn="b"/>
                      <a:r>
                        <a:rPr lang="fr-FR" sz="1050" u="none" strike="noStrike" dirty="0">
                          <a:effectLst/>
                        </a:rPr>
                        <a:t>LIGNE 1</a:t>
                      </a:r>
                      <a:endParaRPr lang="fr-FR" sz="1050" b="0" i="0" u="none" strike="noStrike" dirty="0">
                        <a:solidFill>
                          <a:srgbClr val="000000"/>
                        </a:solidFill>
                        <a:effectLst/>
                        <a:latin typeface="Calibri" panose="020F0502020204030204" pitchFamily="34" charset="0"/>
                      </a:endParaRPr>
                    </a:p>
                  </a:txBody>
                  <a:tcPr marL="4004" marR="4004" marT="4004" marB="0" anchor="b"/>
                </a:tc>
                <a:extLst>
                  <a:ext uri="{0D108BD9-81ED-4DB2-BD59-A6C34878D82A}">
                    <a16:rowId xmlns:a16="http://schemas.microsoft.com/office/drawing/2014/main" val="1961295583"/>
                  </a:ext>
                </a:extLst>
              </a:tr>
            </a:tbl>
          </a:graphicData>
        </a:graphic>
      </p:graphicFrame>
      <p:sp>
        <p:nvSpPr>
          <p:cNvPr id="5" name="Espace réservé du contenu 2">
            <a:extLst>
              <a:ext uri="{FF2B5EF4-FFF2-40B4-BE49-F238E27FC236}">
                <a16:creationId xmlns:a16="http://schemas.microsoft.com/office/drawing/2014/main" id="{21FC56D4-8BCC-41BB-A0B4-E2C807A57812}"/>
              </a:ext>
            </a:extLst>
          </p:cNvPr>
          <p:cNvSpPr txBox="1">
            <a:spLocks/>
          </p:cNvSpPr>
          <p:nvPr/>
        </p:nvSpPr>
        <p:spPr>
          <a:xfrm>
            <a:off x="677334" y="1601926"/>
            <a:ext cx="8596668" cy="149860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fr-FR" b="1" dirty="0"/>
              <a:t>Voici un modèle de transmission des données pour un échantillon : </a:t>
            </a:r>
          </a:p>
          <a:p>
            <a:pPr lvl="1"/>
            <a:r>
              <a:rPr lang="fr-FR" dirty="0"/>
              <a:t>Toutes les colonnes sont présentes</a:t>
            </a:r>
          </a:p>
          <a:p>
            <a:pPr lvl="1"/>
            <a:r>
              <a:rPr lang="fr-FR" dirty="0"/>
              <a:t>Les valeurs attendues sont conformes au format donné dans la présentation des données</a:t>
            </a:r>
          </a:p>
          <a:p>
            <a:pPr marL="457200" lvl="1" indent="0">
              <a:buNone/>
            </a:pPr>
            <a:endParaRPr lang="fr-FR" dirty="0"/>
          </a:p>
        </p:txBody>
      </p:sp>
      <p:grpSp>
        <p:nvGrpSpPr>
          <p:cNvPr id="10" name="Groupe 9">
            <a:extLst>
              <a:ext uri="{FF2B5EF4-FFF2-40B4-BE49-F238E27FC236}">
                <a16:creationId xmlns:a16="http://schemas.microsoft.com/office/drawing/2014/main" id="{F44CA1BC-D9F2-48D3-9111-47B3E49ED3CE}"/>
              </a:ext>
            </a:extLst>
          </p:cNvPr>
          <p:cNvGrpSpPr/>
          <p:nvPr/>
        </p:nvGrpSpPr>
        <p:grpSpPr>
          <a:xfrm>
            <a:off x="300205" y="4637308"/>
            <a:ext cx="1173488" cy="1348059"/>
            <a:chOff x="300205" y="4637308"/>
            <a:chExt cx="1173488" cy="1348059"/>
          </a:xfrm>
        </p:grpSpPr>
        <p:cxnSp>
          <p:nvCxnSpPr>
            <p:cNvPr id="8" name="Connecteur droit avec flèche 7">
              <a:extLst>
                <a:ext uri="{FF2B5EF4-FFF2-40B4-BE49-F238E27FC236}">
                  <a16:creationId xmlns:a16="http://schemas.microsoft.com/office/drawing/2014/main" id="{761B1292-FD06-46D9-9233-81C6FA997862}"/>
                </a:ext>
              </a:extLst>
            </p:cNvPr>
            <p:cNvCxnSpPr/>
            <p:nvPr/>
          </p:nvCxnSpPr>
          <p:spPr>
            <a:xfrm>
              <a:off x="523783" y="4637308"/>
              <a:ext cx="153551" cy="61876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9" name="ZoneTexte 8">
              <a:extLst>
                <a:ext uri="{FF2B5EF4-FFF2-40B4-BE49-F238E27FC236}">
                  <a16:creationId xmlns:a16="http://schemas.microsoft.com/office/drawing/2014/main" id="{13D0CDA0-16E3-40DB-AF4D-633F3C97F348}"/>
                </a:ext>
              </a:extLst>
            </p:cNvPr>
            <p:cNvSpPr txBox="1"/>
            <p:nvPr/>
          </p:nvSpPr>
          <p:spPr>
            <a:xfrm>
              <a:off x="300205" y="5246703"/>
              <a:ext cx="1173488" cy="738664"/>
            </a:xfrm>
            <a:prstGeom prst="rect">
              <a:avLst/>
            </a:prstGeom>
            <a:noFill/>
          </p:spPr>
          <p:txBody>
            <a:bodyPr wrap="square" rtlCol="0">
              <a:spAutoFit/>
            </a:bodyPr>
            <a:lstStyle/>
            <a:p>
              <a:r>
                <a:rPr lang="fr-FR" sz="1400" dirty="0"/>
                <a:t>Permet d’identifier l’abattoir</a:t>
              </a:r>
            </a:p>
          </p:txBody>
        </p:sp>
      </p:grpSp>
      <p:grpSp>
        <p:nvGrpSpPr>
          <p:cNvPr id="16" name="Groupe 15">
            <a:extLst>
              <a:ext uri="{FF2B5EF4-FFF2-40B4-BE49-F238E27FC236}">
                <a16:creationId xmlns:a16="http://schemas.microsoft.com/office/drawing/2014/main" id="{5F1772C4-233B-4D98-88D4-15BE36F521ED}"/>
              </a:ext>
            </a:extLst>
          </p:cNvPr>
          <p:cNvGrpSpPr/>
          <p:nvPr/>
        </p:nvGrpSpPr>
        <p:grpSpPr>
          <a:xfrm>
            <a:off x="3546551" y="4637308"/>
            <a:ext cx="1873344" cy="1375185"/>
            <a:chOff x="3546551" y="4637308"/>
            <a:chExt cx="1873344" cy="1375185"/>
          </a:xfrm>
        </p:grpSpPr>
        <p:grpSp>
          <p:nvGrpSpPr>
            <p:cNvPr id="11" name="Groupe 10">
              <a:extLst>
                <a:ext uri="{FF2B5EF4-FFF2-40B4-BE49-F238E27FC236}">
                  <a16:creationId xmlns:a16="http://schemas.microsoft.com/office/drawing/2014/main" id="{0A33F36A-280D-42CE-8DBD-288F4744388F}"/>
                </a:ext>
              </a:extLst>
            </p:cNvPr>
            <p:cNvGrpSpPr/>
            <p:nvPr/>
          </p:nvGrpSpPr>
          <p:grpSpPr>
            <a:xfrm>
              <a:off x="3546551" y="4637308"/>
              <a:ext cx="1873344" cy="1375185"/>
              <a:chOff x="153801" y="4637308"/>
              <a:chExt cx="1873344" cy="1375185"/>
            </a:xfrm>
          </p:grpSpPr>
          <p:cxnSp>
            <p:nvCxnSpPr>
              <p:cNvPr id="12" name="Connecteur droit avec flèche 11">
                <a:extLst>
                  <a:ext uri="{FF2B5EF4-FFF2-40B4-BE49-F238E27FC236}">
                    <a16:creationId xmlns:a16="http://schemas.microsoft.com/office/drawing/2014/main" id="{65E2F566-D857-4C08-83AB-DE63B9B7C7A6}"/>
                  </a:ext>
                </a:extLst>
              </p:cNvPr>
              <p:cNvCxnSpPr/>
              <p:nvPr/>
            </p:nvCxnSpPr>
            <p:spPr>
              <a:xfrm>
                <a:off x="523783" y="4637308"/>
                <a:ext cx="153551" cy="61876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3" name="ZoneTexte 12">
                <a:extLst>
                  <a:ext uri="{FF2B5EF4-FFF2-40B4-BE49-F238E27FC236}">
                    <a16:creationId xmlns:a16="http://schemas.microsoft.com/office/drawing/2014/main" id="{31386CB6-08DF-49D1-BB1F-65B3733BF834}"/>
                  </a:ext>
                </a:extLst>
              </p:cNvPr>
              <p:cNvSpPr txBox="1"/>
              <p:nvPr/>
            </p:nvSpPr>
            <p:spPr>
              <a:xfrm>
                <a:off x="153801" y="5273829"/>
                <a:ext cx="1873344" cy="738664"/>
              </a:xfrm>
              <a:prstGeom prst="rect">
                <a:avLst/>
              </a:prstGeom>
              <a:noFill/>
            </p:spPr>
            <p:txBody>
              <a:bodyPr wrap="square" rtlCol="0">
                <a:spAutoFit/>
              </a:bodyPr>
              <a:lstStyle/>
              <a:p>
                <a:r>
                  <a:rPr lang="fr-FR" sz="1400" dirty="0"/>
                  <a:t>Prélèvement sur peau de cou – analyse salmonelle</a:t>
                </a:r>
              </a:p>
            </p:txBody>
          </p:sp>
        </p:grpSp>
        <p:cxnSp>
          <p:nvCxnSpPr>
            <p:cNvPr id="14" name="Connecteur droit avec flèche 13">
              <a:extLst>
                <a:ext uri="{FF2B5EF4-FFF2-40B4-BE49-F238E27FC236}">
                  <a16:creationId xmlns:a16="http://schemas.microsoft.com/office/drawing/2014/main" id="{13DCF208-9B8D-47DB-B63B-F6A65A1DF927}"/>
                </a:ext>
              </a:extLst>
            </p:cNvPr>
            <p:cNvCxnSpPr>
              <a:cxnSpLocks/>
            </p:cNvCxnSpPr>
            <p:nvPr/>
          </p:nvCxnSpPr>
          <p:spPr>
            <a:xfrm flipH="1">
              <a:off x="4483223" y="4637308"/>
              <a:ext cx="181417" cy="61876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grpSp>
        <p:nvGrpSpPr>
          <p:cNvPr id="18" name="Groupe 17">
            <a:extLst>
              <a:ext uri="{FF2B5EF4-FFF2-40B4-BE49-F238E27FC236}">
                <a16:creationId xmlns:a16="http://schemas.microsoft.com/office/drawing/2014/main" id="{A873FFB0-2A7C-4D85-9C57-011F3ADE6DE7}"/>
              </a:ext>
            </a:extLst>
          </p:cNvPr>
          <p:cNvGrpSpPr/>
          <p:nvPr/>
        </p:nvGrpSpPr>
        <p:grpSpPr>
          <a:xfrm>
            <a:off x="5246290" y="4637308"/>
            <a:ext cx="1173488" cy="1348059"/>
            <a:chOff x="300205" y="4637308"/>
            <a:chExt cx="1173488" cy="1348059"/>
          </a:xfrm>
        </p:grpSpPr>
        <p:cxnSp>
          <p:nvCxnSpPr>
            <p:cNvPr id="19" name="Connecteur droit avec flèche 18">
              <a:extLst>
                <a:ext uri="{FF2B5EF4-FFF2-40B4-BE49-F238E27FC236}">
                  <a16:creationId xmlns:a16="http://schemas.microsoft.com/office/drawing/2014/main" id="{84C974C8-E142-4A9D-8BF1-8C06F2010B3B}"/>
                </a:ext>
              </a:extLst>
            </p:cNvPr>
            <p:cNvCxnSpPr/>
            <p:nvPr/>
          </p:nvCxnSpPr>
          <p:spPr>
            <a:xfrm>
              <a:off x="523783" y="4637308"/>
              <a:ext cx="153551" cy="61876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0" name="ZoneTexte 19">
              <a:extLst>
                <a:ext uri="{FF2B5EF4-FFF2-40B4-BE49-F238E27FC236}">
                  <a16:creationId xmlns:a16="http://schemas.microsoft.com/office/drawing/2014/main" id="{52253B57-BC82-4CCE-81DA-1C56BEBCD6D5}"/>
                </a:ext>
              </a:extLst>
            </p:cNvPr>
            <p:cNvSpPr txBox="1"/>
            <p:nvPr/>
          </p:nvSpPr>
          <p:spPr>
            <a:xfrm>
              <a:off x="300205" y="5246703"/>
              <a:ext cx="1173488" cy="738664"/>
            </a:xfrm>
            <a:prstGeom prst="rect">
              <a:avLst/>
            </a:prstGeom>
            <a:noFill/>
          </p:spPr>
          <p:txBody>
            <a:bodyPr wrap="square" rtlCol="0">
              <a:spAutoFit/>
            </a:bodyPr>
            <a:lstStyle/>
            <a:p>
              <a:r>
                <a:rPr lang="fr-FR" sz="1400" dirty="0"/>
                <a:t>Échantillon positif : présence</a:t>
              </a:r>
            </a:p>
          </p:txBody>
        </p:sp>
      </p:grpSp>
      <p:grpSp>
        <p:nvGrpSpPr>
          <p:cNvPr id="24" name="Groupe 23">
            <a:extLst>
              <a:ext uri="{FF2B5EF4-FFF2-40B4-BE49-F238E27FC236}">
                <a16:creationId xmlns:a16="http://schemas.microsoft.com/office/drawing/2014/main" id="{6E921158-05E2-409C-AC32-0DC727DBD41E}"/>
              </a:ext>
            </a:extLst>
          </p:cNvPr>
          <p:cNvGrpSpPr/>
          <p:nvPr/>
        </p:nvGrpSpPr>
        <p:grpSpPr>
          <a:xfrm>
            <a:off x="6419778" y="4627937"/>
            <a:ext cx="1873344" cy="1590628"/>
            <a:chOff x="3546551" y="4637308"/>
            <a:chExt cx="1873344" cy="1590628"/>
          </a:xfrm>
        </p:grpSpPr>
        <p:grpSp>
          <p:nvGrpSpPr>
            <p:cNvPr id="25" name="Groupe 24">
              <a:extLst>
                <a:ext uri="{FF2B5EF4-FFF2-40B4-BE49-F238E27FC236}">
                  <a16:creationId xmlns:a16="http://schemas.microsoft.com/office/drawing/2014/main" id="{966E33B8-0D91-49B1-9BB0-626D82990948}"/>
                </a:ext>
              </a:extLst>
            </p:cNvPr>
            <p:cNvGrpSpPr/>
            <p:nvPr/>
          </p:nvGrpSpPr>
          <p:grpSpPr>
            <a:xfrm>
              <a:off x="3546551" y="4637308"/>
              <a:ext cx="1873344" cy="1590628"/>
              <a:chOff x="153801" y="4637308"/>
              <a:chExt cx="1873344" cy="1590628"/>
            </a:xfrm>
          </p:grpSpPr>
          <p:cxnSp>
            <p:nvCxnSpPr>
              <p:cNvPr id="27" name="Connecteur droit avec flèche 26">
                <a:extLst>
                  <a:ext uri="{FF2B5EF4-FFF2-40B4-BE49-F238E27FC236}">
                    <a16:creationId xmlns:a16="http://schemas.microsoft.com/office/drawing/2014/main" id="{2F842794-9D0B-4E06-9C83-081A1A572D21}"/>
                  </a:ext>
                </a:extLst>
              </p:cNvPr>
              <p:cNvCxnSpPr/>
              <p:nvPr/>
            </p:nvCxnSpPr>
            <p:spPr>
              <a:xfrm>
                <a:off x="523783" y="4637308"/>
                <a:ext cx="153551" cy="61876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8" name="ZoneTexte 27">
                <a:extLst>
                  <a:ext uri="{FF2B5EF4-FFF2-40B4-BE49-F238E27FC236}">
                    <a16:creationId xmlns:a16="http://schemas.microsoft.com/office/drawing/2014/main" id="{27FE0843-42DB-4773-AE1B-CFF47FB020F4}"/>
                  </a:ext>
                </a:extLst>
              </p:cNvPr>
              <p:cNvSpPr txBox="1"/>
              <p:nvPr/>
            </p:nvSpPr>
            <p:spPr>
              <a:xfrm>
                <a:off x="153801" y="5273829"/>
                <a:ext cx="1873344" cy="954107"/>
              </a:xfrm>
              <a:prstGeom prst="rect">
                <a:avLst/>
              </a:prstGeom>
              <a:noFill/>
            </p:spPr>
            <p:txBody>
              <a:bodyPr wrap="square" rtlCol="0">
                <a:spAutoFit/>
              </a:bodyPr>
              <a:lstStyle/>
              <a:p>
                <a:r>
                  <a:rPr lang="fr-FR" sz="1400" dirty="0"/>
                  <a:t>Sans objet car il s’agit d’une analyse salmonelle (pas de dénombrement)</a:t>
                </a:r>
              </a:p>
            </p:txBody>
          </p:sp>
        </p:grpSp>
        <p:cxnSp>
          <p:nvCxnSpPr>
            <p:cNvPr id="26" name="Connecteur droit avec flèche 25">
              <a:extLst>
                <a:ext uri="{FF2B5EF4-FFF2-40B4-BE49-F238E27FC236}">
                  <a16:creationId xmlns:a16="http://schemas.microsoft.com/office/drawing/2014/main" id="{8B3A8900-7249-4721-BEF3-49D41E41165F}"/>
                </a:ext>
              </a:extLst>
            </p:cNvPr>
            <p:cNvCxnSpPr>
              <a:cxnSpLocks/>
            </p:cNvCxnSpPr>
            <p:nvPr/>
          </p:nvCxnSpPr>
          <p:spPr>
            <a:xfrm flipH="1">
              <a:off x="4483223" y="4637308"/>
              <a:ext cx="181417" cy="61876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grpSp>
        <p:nvGrpSpPr>
          <p:cNvPr id="29" name="Groupe 28">
            <a:extLst>
              <a:ext uri="{FF2B5EF4-FFF2-40B4-BE49-F238E27FC236}">
                <a16:creationId xmlns:a16="http://schemas.microsoft.com/office/drawing/2014/main" id="{9155266E-6823-47E1-AB6A-B51833CC476E}"/>
              </a:ext>
            </a:extLst>
          </p:cNvPr>
          <p:cNvGrpSpPr/>
          <p:nvPr/>
        </p:nvGrpSpPr>
        <p:grpSpPr>
          <a:xfrm>
            <a:off x="8312100" y="4637308"/>
            <a:ext cx="2106142" cy="1348059"/>
            <a:chOff x="300205" y="4637308"/>
            <a:chExt cx="2106142" cy="1348059"/>
          </a:xfrm>
        </p:grpSpPr>
        <p:cxnSp>
          <p:nvCxnSpPr>
            <p:cNvPr id="30" name="Connecteur droit avec flèche 29">
              <a:extLst>
                <a:ext uri="{FF2B5EF4-FFF2-40B4-BE49-F238E27FC236}">
                  <a16:creationId xmlns:a16="http://schemas.microsoft.com/office/drawing/2014/main" id="{E3AAA6E6-89F7-414B-8670-706B3E7DA821}"/>
                </a:ext>
              </a:extLst>
            </p:cNvPr>
            <p:cNvCxnSpPr/>
            <p:nvPr/>
          </p:nvCxnSpPr>
          <p:spPr>
            <a:xfrm>
              <a:off x="523783" y="4637308"/>
              <a:ext cx="153551" cy="61876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1" name="ZoneTexte 30">
              <a:extLst>
                <a:ext uri="{FF2B5EF4-FFF2-40B4-BE49-F238E27FC236}">
                  <a16:creationId xmlns:a16="http://schemas.microsoft.com/office/drawing/2014/main" id="{71FDC5AB-A753-4570-A113-689C753394CD}"/>
                </a:ext>
              </a:extLst>
            </p:cNvPr>
            <p:cNvSpPr txBox="1"/>
            <p:nvPr/>
          </p:nvSpPr>
          <p:spPr>
            <a:xfrm>
              <a:off x="300205" y="5246703"/>
              <a:ext cx="2106142" cy="738664"/>
            </a:xfrm>
            <a:prstGeom prst="rect">
              <a:avLst/>
            </a:prstGeom>
            <a:noFill/>
          </p:spPr>
          <p:txBody>
            <a:bodyPr wrap="square" rtlCol="0">
              <a:spAutoFit/>
            </a:bodyPr>
            <a:lstStyle/>
            <a:p>
              <a:r>
                <a:rPr lang="fr-FR" sz="1400" dirty="0"/>
                <a:t>Échantillon positif salmonelle : on renseigne le sérotype</a:t>
              </a:r>
            </a:p>
          </p:txBody>
        </p:sp>
      </p:grpSp>
      <p:sp>
        <p:nvSpPr>
          <p:cNvPr id="32" name="Espace réservé de la date 31">
            <a:extLst>
              <a:ext uri="{FF2B5EF4-FFF2-40B4-BE49-F238E27FC236}">
                <a16:creationId xmlns:a16="http://schemas.microsoft.com/office/drawing/2014/main" id="{759451E6-708E-48C8-8578-CE80F509AD7B}"/>
              </a:ext>
            </a:extLst>
          </p:cNvPr>
          <p:cNvSpPr>
            <a:spLocks noGrp="1"/>
          </p:cNvSpPr>
          <p:nvPr>
            <p:ph type="dt" sz="half" idx="10"/>
          </p:nvPr>
        </p:nvSpPr>
        <p:spPr/>
        <p:txBody>
          <a:bodyPr/>
          <a:lstStyle/>
          <a:p>
            <a:r>
              <a:rPr lang="fr-FR" dirty="0"/>
              <a:t>21/05/2025</a:t>
            </a:r>
          </a:p>
        </p:txBody>
      </p:sp>
      <p:sp>
        <p:nvSpPr>
          <p:cNvPr id="33" name="Espace réservé du pied de page 32">
            <a:extLst>
              <a:ext uri="{FF2B5EF4-FFF2-40B4-BE49-F238E27FC236}">
                <a16:creationId xmlns:a16="http://schemas.microsoft.com/office/drawing/2014/main" id="{7731B1DF-9C47-46C3-88E1-673AFA03C34C}"/>
              </a:ext>
            </a:extLst>
          </p:cNvPr>
          <p:cNvSpPr>
            <a:spLocks noGrp="1"/>
          </p:cNvSpPr>
          <p:nvPr>
            <p:ph type="ftr" sz="quarter" idx="11"/>
          </p:nvPr>
        </p:nvSpPr>
        <p:spPr/>
        <p:txBody>
          <a:bodyPr/>
          <a:lstStyle/>
          <a:p>
            <a:r>
              <a:rPr lang="fr-FR"/>
              <a:t>DONAVOL - contact@donavol.fr </a:t>
            </a:r>
          </a:p>
        </p:txBody>
      </p:sp>
      <p:sp>
        <p:nvSpPr>
          <p:cNvPr id="34" name="Espace réservé du numéro de diapositive 33">
            <a:extLst>
              <a:ext uri="{FF2B5EF4-FFF2-40B4-BE49-F238E27FC236}">
                <a16:creationId xmlns:a16="http://schemas.microsoft.com/office/drawing/2014/main" id="{9AD84069-6830-486B-A951-DCA725FC4A32}"/>
              </a:ext>
            </a:extLst>
          </p:cNvPr>
          <p:cNvSpPr>
            <a:spLocks noGrp="1"/>
          </p:cNvSpPr>
          <p:nvPr>
            <p:ph type="sldNum" sz="quarter" idx="12"/>
          </p:nvPr>
        </p:nvSpPr>
        <p:spPr/>
        <p:txBody>
          <a:bodyPr/>
          <a:lstStyle/>
          <a:p>
            <a:fld id="{A48D2DAF-FABC-4CD0-864E-9A0E3FF113D0}" type="slidenum">
              <a:rPr lang="fr-FR" smtClean="0"/>
              <a:t>9</a:t>
            </a:fld>
            <a:endParaRPr lang="fr-FR"/>
          </a:p>
        </p:txBody>
      </p:sp>
    </p:spTree>
    <p:extLst>
      <p:ext uri="{BB962C8B-B14F-4D97-AF65-F5344CB8AC3E}">
        <p14:creationId xmlns:p14="http://schemas.microsoft.com/office/powerpoint/2010/main" val="363895264"/>
      </p:ext>
    </p:extLst>
  </p:cSld>
  <p:clrMapOvr>
    <a:masterClrMapping/>
  </p:clrMapOvr>
</p:sld>
</file>

<file path=ppt/theme/theme1.xml><?xml version="1.0" encoding="utf-8"?>
<a:theme xmlns:a="http://schemas.openxmlformats.org/drawingml/2006/main" name="Facette">
  <a:themeElements>
    <a:clrScheme name="Rouge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117</TotalTime>
  <Words>1706</Words>
  <Application>Microsoft Office PowerPoint</Application>
  <PresentationFormat>Grand écran</PresentationFormat>
  <Paragraphs>342</Paragraphs>
  <Slides>11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11</vt:i4>
      </vt:variant>
    </vt:vector>
  </HeadingPairs>
  <TitlesOfParts>
    <vt:vector size="17" baseType="lpstr">
      <vt:lpstr>Arial</vt:lpstr>
      <vt:lpstr>Calibri</vt:lpstr>
      <vt:lpstr>Liberation Sans</vt:lpstr>
      <vt:lpstr>Trebuchet MS</vt:lpstr>
      <vt:lpstr>Wingdings 3</vt:lpstr>
      <vt:lpstr>Facette</vt:lpstr>
      <vt:lpstr>Procédure pour transmettre ses données via un fichier Excel (ou CSV)</vt:lpstr>
      <vt:lpstr>Consignes générales</vt:lpstr>
      <vt:lpstr>Présentation des données </vt:lpstr>
      <vt:lpstr>Présentation des données (1) </vt:lpstr>
      <vt:lpstr>Présentation des données (2) </vt:lpstr>
      <vt:lpstr>Présentation des données (3)</vt:lpstr>
      <vt:lpstr>Présentation des données (4)</vt:lpstr>
      <vt:lpstr>Présentation des données </vt:lpstr>
      <vt:lpstr>Modèle de présentation des données</vt:lpstr>
      <vt:lpstr>Modèle de présentation des données Exemple : prélèvements réglementaires salmonelle </vt:lpstr>
      <vt:lpstr>Modèle de présentation des données Exemple : prélèvements réglementaires campylobacter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Procédure pour transmettre ses données via un fichier Excel (ou CSV)</dc:title>
  <dc:creator>Julie Bret-Mayot</dc:creator>
  <cp:lastModifiedBy>Contact DONAVOL</cp:lastModifiedBy>
  <cp:revision>27</cp:revision>
  <dcterms:created xsi:type="dcterms:W3CDTF">2020-04-07T12:10:37Z</dcterms:created>
  <dcterms:modified xsi:type="dcterms:W3CDTF">2025-05-21T10:13:49Z</dcterms:modified>
</cp:coreProperties>
</file>